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97" r:id="rId14"/>
    <p:sldId id="342" r:id="rId15"/>
    <p:sldId id="343" r:id="rId16"/>
    <p:sldId id="276" r:id="rId17"/>
    <p:sldId id="347" r:id="rId18"/>
    <p:sldId id="277" r:id="rId19"/>
    <p:sldId id="344" r:id="rId20"/>
    <p:sldId id="278" r:id="rId21"/>
    <p:sldId id="279" r:id="rId22"/>
    <p:sldId id="280" r:id="rId23"/>
    <p:sldId id="346" r:id="rId24"/>
    <p:sldId id="282"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B6CA"/>
    <a:srgbClr val="FFFF89"/>
    <a:srgbClr val="D0D0E2"/>
    <a:srgbClr val="A4A5C8"/>
    <a:srgbClr val="F6640A"/>
    <a:srgbClr val="FFFFB7"/>
    <a:srgbClr val="EE54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34CA0C-0ABA-404C-956E-9EC7616DD9FD}" type="datetimeFigureOut">
              <a:rPr lang="en-IN" smtClean="0"/>
              <a:pPr/>
              <a:t>23-11-2013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7E8A0B-8584-4E02-B4D5-F98AD4C36F3E}" type="slidenum">
              <a:rPr lang="en-IN" smtClean="0"/>
              <a:pPr/>
              <a:t>‹#›</a:t>
            </a:fld>
            <a:endParaRPr lang="en-IN"/>
          </a:p>
        </p:txBody>
      </p:sp>
    </p:spTree>
    <p:extLst>
      <p:ext uri="{BB962C8B-B14F-4D97-AF65-F5344CB8AC3E}">
        <p14:creationId xmlns:p14="http://schemas.microsoft.com/office/powerpoint/2010/main" val="1115491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IN" dirty="0"/>
          </a:p>
        </p:txBody>
      </p:sp>
      <p:sp>
        <p:nvSpPr>
          <p:cNvPr id="4" name="Slide Number Placeholder 3"/>
          <p:cNvSpPr>
            <a:spLocks noGrp="1"/>
          </p:cNvSpPr>
          <p:nvPr>
            <p:ph type="sldNum" sz="quarter" idx="10"/>
          </p:nvPr>
        </p:nvSpPr>
        <p:spPr/>
        <p:txBody>
          <a:bodyPr/>
          <a:lstStyle/>
          <a:p>
            <a:fld id="{BF7E8A0B-8584-4E02-B4D5-F98AD4C36F3E}" type="slidenum">
              <a:rPr lang="en-IN" smtClean="0"/>
              <a:pPr/>
              <a:t>10</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smtClean="0"/>
              <a:t> The ETV was accomplished in 550 children: 266 underwent a combined ETV–CPC procedure and</a:t>
            </a:r>
          </a:p>
          <a:p>
            <a:r>
              <a:rPr lang="en-IN" dirty="0" smtClean="0"/>
              <a:t>284 underwent ETV alone. The mean and median ages were 14 and 5 months, respectively, and 443 patients (81%)</a:t>
            </a:r>
          </a:p>
          <a:p>
            <a:r>
              <a:rPr lang="en-IN" dirty="0" smtClean="0"/>
              <a:t>were younger than 1 year of age. The hydrocephalus was </a:t>
            </a:r>
            <a:r>
              <a:rPr lang="en-IN" dirty="0" err="1" smtClean="0"/>
              <a:t>postinfectious</a:t>
            </a:r>
            <a:r>
              <a:rPr lang="en-IN" dirty="0" smtClean="0"/>
              <a:t> (PIH) in 320 patients (58%), </a:t>
            </a:r>
            <a:r>
              <a:rPr lang="en-IN" dirty="0" err="1" smtClean="0"/>
              <a:t>nonpostinfec-tious</a:t>
            </a:r>
            <a:r>
              <a:rPr lang="en-IN" dirty="0" smtClean="0"/>
              <a:t> (NPIH) in 152 (28%), </a:t>
            </a:r>
            <a:r>
              <a:rPr lang="en-IN" dirty="0" err="1" smtClean="0"/>
              <a:t>posthemorrhagic</a:t>
            </a:r>
            <a:r>
              <a:rPr lang="en-IN" dirty="0" smtClean="0"/>
              <a:t> in five (1%), and associated with </a:t>
            </a:r>
            <a:r>
              <a:rPr lang="en-IN" dirty="0" err="1" smtClean="0"/>
              <a:t>myelomeningocele</a:t>
            </a:r>
            <a:r>
              <a:rPr lang="en-IN" dirty="0" smtClean="0"/>
              <a:t> in 73 (13%). The</a:t>
            </a:r>
          </a:p>
          <a:p>
            <a:r>
              <a:rPr lang="en-IN" dirty="0" smtClean="0"/>
              <a:t>mean follow up was 19 months for ETV and 9.2 months for ETV–CPC. Overall, the success rate of ETV–CPC (66%)</a:t>
            </a:r>
          </a:p>
          <a:p>
            <a:r>
              <a:rPr lang="en-IN" dirty="0" smtClean="0"/>
              <a:t>was superior to that of ETV alone (47%) among infants younger than 1 year of age (p , 0.0001). The ETV–CPC</a:t>
            </a:r>
          </a:p>
          <a:p>
            <a:r>
              <a:rPr lang="en-IN" dirty="0" smtClean="0"/>
              <a:t>combined procedure was superior in patients with a </a:t>
            </a:r>
            <a:r>
              <a:rPr lang="en-IN" dirty="0" err="1" smtClean="0"/>
              <a:t>myelomeningocele</a:t>
            </a:r>
            <a:r>
              <a:rPr lang="en-IN" dirty="0" smtClean="0"/>
              <a:t> (76% compared with 35% success, p =</a:t>
            </a:r>
          </a:p>
          <a:p>
            <a:r>
              <a:rPr lang="en-IN" dirty="0" smtClean="0"/>
              <a:t>0.0045) and those with NPIH (70% compared with 38% success, p = 0.0025). Although the difference was not sig-</a:t>
            </a:r>
            <a:r>
              <a:rPr lang="en-IN" dirty="0" err="1" smtClean="0"/>
              <a:t>nificant</a:t>
            </a:r>
            <a:r>
              <a:rPr lang="en-IN" dirty="0" smtClean="0"/>
              <a:t> for PIH (62% compared with 52% success, p = 0.1607), a benefit was not ruled out (power = 0.3). For pa-</a:t>
            </a:r>
            <a:r>
              <a:rPr lang="en-IN" dirty="0" err="1" smtClean="0"/>
              <a:t>tients</a:t>
            </a:r>
            <a:r>
              <a:rPr lang="en-IN" dirty="0" smtClean="0"/>
              <a:t> at least 1 year of age, there was no difference between the two procedures (80% success for each, p = 1.0000).</a:t>
            </a:r>
          </a:p>
          <a:p>
            <a:r>
              <a:rPr lang="en-IN" dirty="0" smtClean="0"/>
              <a:t>The overall surgical mortality rate was 1.3%, and the infection rate was less than 1%</a:t>
            </a:r>
            <a:endParaRPr lang="en-IN" dirty="0"/>
          </a:p>
        </p:txBody>
      </p:sp>
      <p:sp>
        <p:nvSpPr>
          <p:cNvPr id="4" name="Slide Number Placeholder 3"/>
          <p:cNvSpPr>
            <a:spLocks noGrp="1"/>
          </p:cNvSpPr>
          <p:nvPr>
            <p:ph type="sldNum" sz="quarter" idx="10"/>
          </p:nvPr>
        </p:nvSpPr>
        <p:spPr/>
        <p:txBody>
          <a:bodyPr/>
          <a:lstStyle/>
          <a:p>
            <a:fld id="{BF7E8A0B-8584-4E02-B4D5-F98AD4C36F3E}" type="slidenum">
              <a:rPr lang="en-IN" smtClean="0"/>
              <a:pPr/>
              <a:t>11</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TextEdit="1"/>
          </p:cNvSpPr>
          <p:nvPr>
            <p:ph type="sldImg"/>
          </p:nvPr>
        </p:nvSpPr>
        <p:spPr bwMode="auto">
          <a:noFill/>
          <a:ln>
            <a:solidFill>
              <a:srgbClr val="000000"/>
            </a:solidFill>
            <a:miter lim="800000"/>
            <a:headEnd/>
            <a:tailEnd/>
          </a:ln>
        </p:spPr>
      </p:sp>
      <p:sp>
        <p:nvSpPr>
          <p:cNvPr id="132099" name="Rectangle 3"/>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bwMode="auto">
          <a:noFill/>
          <a:ln>
            <a:solidFill>
              <a:srgbClr val="000000"/>
            </a:solidFill>
            <a:miter lim="800000"/>
            <a:headEnd/>
            <a:tailEnd/>
          </a:ln>
        </p:spPr>
      </p:sp>
      <p:sp>
        <p:nvSpPr>
          <p:cNvPr id="2017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N" smtClean="0"/>
          </a:p>
        </p:txBody>
      </p:sp>
      <p:sp>
        <p:nvSpPr>
          <p:cNvPr id="201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C08E67A-6729-4EB4-989F-E40455BFADC0}" type="slidenum">
              <a:rPr lang="en-IN"/>
              <a:pPr fontAlgn="base">
                <a:spcBef>
                  <a:spcPct val="0"/>
                </a:spcBef>
                <a:spcAft>
                  <a:spcPct val="0"/>
                </a:spcAft>
              </a:pPr>
              <a:t>15</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b="0" i="0" kern="1200" dirty="0" smtClean="0">
                <a:solidFill>
                  <a:schemeClr val="tx1"/>
                </a:solidFill>
                <a:latin typeface="+mn-lt"/>
                <a:ea typeface="+mn-ea"/>
                <a:cs typeface="+mn-cs"/>
              </a:rPr>
              <a:t>postoperative CT in both groups using a 3-point scale developed for this study: (1) optimal position free-floating in CSF; (2) touching choroid or ventricular wall; or (3) </a:t>
            </a:r>
            <a:r>
              <a:rPr lang="en-IN" sz="1200" b="0" i="0" kern="1200" dirty="0" err="1" smtClean="0">
                <a:solidFill>
                  <a:schemeClr val="tx1"/>
                </a:solidFill>
                <a:latin typeface="+mn-lt"/>
                <a:ea typeface="+mn-ea"/>
                <a:cs typeface="+mn-cs"/>
              </a:rPr>
              <a:t>intraparenchymal</a:t>
            </a:r>
            <a:r>
              <a:rPr lang="en-IN" sz="1200" b="0" i="0" kern="1200" dirty="0" smtClean="0">
                <a:solidFill>
                  <a:schemeClr val="tx1"/>
                </a:solidFill>
                <a:latin typeface="+mn-lt"/>
                <a:ea typeface="+mn-ea"/>
                <a:cs typeface="+mn-cs"/>
              </a:rPr>
              <a:t>.</a:t>
            </a:r>
            <a:endParaRPr lang="en-IN" dirty="0"/>
          </a:p>
        </p:txBody>
      </p:sp>
      <p:sp>
        <p:nvSpPr>
          <p:cNvPr id="4" name="Slide Number Placeholder 3"/>
          <p:cNvSpPr>
            <a:spLocks noGrp="1"/>
          </p:cNvSpPr>
          <p:nvPr>
            <p:ph type="sldNum" sz="quarter" idx="10"/>
          </p:nvPr>
        </p:nvSpPr>
        <p:spPr/>
        <p:txBody>
          <a:bodyPr/>
          <a:lstStyle/>
          <a:p>
            <a:fld id="{BF7E8A0B-8584-4E02-B4D5-F98AD4C36F3E}" type="slidenum">
              <a:rPr lang="en-IN" smtClean="0"/>
              <a:pPr/>
              <a:t>20</a:t>
            </a:fld>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b="0" i="0" kern="1200" dirty="0" smtClean="0">
                <a:solidFill>
                  <a:schemeClr val="tx1"/>
                </a:solidFill>
                <a:latin typeface="+mn-lt"/>
                <a:ea typeface="+mn-ea"/>
                <a:cs typeface="+mn-cs"/>
              </a:rPr>
              <a:t>Inclusion criteria were a singleton pregnancy, </a:t>
            </a:r>
            <a:r>
              <a:rPr lang="en-IN" sz="1200" b="0" i="0" kern="1200" dirty="0" err="1" smtClean="0">
                <a:solidFill>
                  <a:schemeClr val="tx1"/>
                </a:solidFill>
                <a:latin typeface="+mn-lt"/>
                <a:ea typeface="+mn-ea"/>
                <a:cs typeface="+mn-cs"/>
              </a:rPr>
              <a:t>myelomeningocele</a:t>
            </a:r>
            <a:r>
              <a:rPr lang="en-IN" sz="1200" b="0" i="0" kern="1200" dirty="0" smtClean="0">
                <a:solidFill>
                  <a:schemeClr val="tx1"/>
                </a:solidFill>
                <a:latin typeface="+mn-lt"/>
                <a:ea typeface="+mn-ea"/>
                <a:cs typeface="+mn-cs"/>
              </a:rPr>
              <a:t> with the upper boundary located between T1 and S1, evidence of hindbrain </a:t>
            </a:r>
            <a:r>
              <a:rPr lang="en-IN" sz="1200" b="0" i="0" kern="1200" dirty="0" err="1" smtClean="0">
                <a:solidFill>
                  <a:schemeClr val="tx1"/>
                </a:solidFill>
                <a:latin typeface="+mn-lt"/>
                <a:ea typeface="+mn-ea"/>
                <a:cs typeface="+mn-cs"/>
              </a:rPr>
              <a:t>herniation</a:t>
            </a:r>
            <a:r>
              <a:rPr lang="en-IN" sz="1200" b="0" i="0" kern="1200" dirty="0" smtClean="0">
                <a:solidFill>
                  <a:schemeClr val="tx1"/>
                </a:solidFill>
                <a:latin typeface="+mn-lt"/>
                <a:ea typeface="+mn-ea"/>
                <a:cs typeface="+mn-cs"/>
              </a:rPr>
              <a:t>, a gestational age of 19.0 to 25.9 weeks at randomization, a normal </a:t>
            </a:r>
            <a:r>
              <a:rPr lang="en-IN" sz="1200" b="0" i="0" kern="1200" dirty="0" err="1" smtClean="0">
                <a:solidFill>
                  <a:schemeClr val="tx1"/>
                </a:solidFill>
                <a:latin typeface="+mn-lt"/>
                <a:ea typeface="+mn-ea"/>
                <a:cs typeface="+mn-cs"/>
              </a:rPr>
              <a:t>karyotype</a:t>
            </a:r>
            <a:r>
              <a:rPr lang="en-IN" sz="1200" b="0" i="0" kern="1200" dirty="0" smtClean="0">
                <a:solidFill>
                  <a:schemeClr val="tx1"/>
                </a:solidFill>
                <a:latin typeface="+mn-lt"/>
                <a:ea typeface="+mn-ea"/>
                <a:cs typeface="+mn-cs"/>
              </a:rPr>
              <a:t>, U.S. residency, and maternal age of at least 18 years. Major exclusion criteria were a </a:t>
            </a:r>
            <a:r>
              <a:rPr lang="en-IN" sz="1200" b="0" i="0" kern="1200" dirty="0" err="1" smtClean="0">
                <a:solidFill>
                  <a:schemeClr val="tx1"/>
                </a:solidFill>
                <a:latin typeface="+mn-lt"/>
                <a:ea typeface="+mn-ea"/>
                <a:cs typeface="+mn-cs"/>
              </a:rPr>
              <a:t>fetal</a:t>
            </a:r>
            <a:r>
              <a:rPr lang="en-IN" sz="1200" b="0" i="0" kern="1200" dirty="0" smtClean="0">
                <a:solidFill>
                  <a:schemeClr val="tx1"/>
                </a:solidFill>
                <a:latin typeface="+mn-lt"/>
                <a:ea typeface="+mn-ea"/>
                <a:cs typeface="+mn-cs"/>
              </a:rPr>
              <a:t> anomaly unrelated to </a:t>
            </a:r>
            <a:r>
              <a:rPr lang="en-IN" sz="1200" b="0" i="0" kern="1200" dirty="0" err="1" smtClean="0">
                <a:solidFill>
                  <a:schemeClr val="tx1"/>
                </a:solidFill>
                <a:latin typeface="+mn-lt"/>
                <a:ea typeface="+mn-ea"/>
                <a:cs typeface="+mn-cs"/>
              </a:rPr>
              <a:t>myelomeningocele</a:t>
            </a:r>
            <a:r>
              <a:rPr lang="en-IN" sz="1200" b="0" i="0" kern="1200" dirty="0" smtClean="0">
                <a:solidFill>
                  <a:schemeClr val="tx1"/>
                </a:solidFill>
                <a:latin typeface="+mn-lt"/>
                <a:ea typeface="+mn-ea"/>
                <a:cs typeface="+mn-cs"/>
              </a:rPr>
              <a:t>, severe </a:t>
            </a:r>
            <a:r>
              <a:rPr lang="en-IN" sz="1200" b="0" i="0" kern="1200" dirty="0" err="1" smtClean="0">
                <a:solidFill>
                  <a:schemeClr val="tx1"/>
                </a:solidFill>
                <a:latin typeface="+mn-lt"/>
                <a:ea typeface="+mn-ea"/>
                <a:cs typeface="+mn-cs"/>
              </a:rPr>
              <a:t>kyphosis</a:t>
            </a:r>
            <a:r>
              <a:rPr lang="en-IN" sz="1200" b="0" i="0" kern="1200" dirty="0" smtClean="0">
                <a:solidFill>
                  <a:schemeClr val="tx1"/>
                </a:solidFill>
                <a:latin typeface="+mn-lt"/>
                <a:ea typeface="+mn-ea"/>
                <a:cs typeface="+mn-cs"/>
              </a:rPr>
              <a:t>, risk of preterm birth (including short cervix and previous preterm birth), placental abruption, a body-mass index (the weight in kilograms divided by the square of the height in meters) of 35 or more, and contraindication to surgery, including previous </a:t>
            </a:r>
            <a:r>
              <a:rPr lang="en-IN" sz="1200" b="0" i="0" kern="1200" dirty="0" err="1" smtClean="0">
                <a:solidFill>
                  <a:schemeClr val="tx1"/>
                </a:solidFill>
                <a:latin typeface="+mn-lt"/>
                <a:ea typeface="+mn-ea"/>
                <a:cs typeface="+mn-cs"/>
              </a:rPr>
              <a:t>hysterotomy</a:t>
            </a:r>
            <a:r>
              <a:rPr lang="en-IN" sz="1200" b="0" i="0" kern="1200" dirty="0" smtClean="0">
                <a:solidFill>
                  <a:schemeClr val="tx1"/>
                </a:solidFill>
                <a:latin typeface="+mn-lt"/>
                <a:ea typeface="+mn-ea"/>
                <a:cs typeface="+mn-cs"/>
              </a:rPr>
              <a:t> in the active uterine segment.</a:t>
            </a:r>
          </a:p>
          <a:p>
            <a:r>
              <a:rPr lang="en-IN" sz="1200" b="0" i="0" kern="1200" dirty="0" smtClean="0">
                <a:solidFill>
                  <a:schemeClr val="tx1"/>
                </a:solidFill>
                <a:latin typeface="+mn-lt"/>
                <a:ea typeface="+mn-ea"/>
                <a:cs typeface="+mn-cs"/>
              </a:rPr>
              <a:t>The trial was stopped for efficacy of prenatal surgery after the recruitment of 183 of a planned 200 patients. This report is based on results in 158 patients whose children were evaluated at 12 months. The first primary outcome occurred in 68% of the infants in the prenatal-surgery group and in 98% of those in the postnatal-surgery group (relative risk, 0.70; 97.7% confidence interval [CI], 0.58 to 0.84; P&lt;0.001). Actual rates of shunt placement were 40% in the prenatal-surgery group and 82% in the postnatal-surgery group (relative risk, 0.48; 97.7% CI, 0.36 to 0.64; P&lt;0.001). Prenatal surgery also resulted in improvement in the composite score for mental development and motor function at 30 months (P=0.007) and in improvement in several secondary outcomes, including hindbrain </a:t>
            </a:r>
            <a:r>
              <a:rPr lang="en-IN" sz="1200" b="0" i="0" kern="1200" dirty="0" err="1" smtClean="0">
                <a:solidFill>
                  <a:schemeClr val="tx1"/>
                </a:solidFill>
                <a:latin typeface="+mn-lt"/>
                <a:ea typeface="+mn-ea"/>
                <a:cs typeface="+mn-cs"/>
              </a:rPr>
              <a:t>herniation</a:t>
            </a:r>
            <a:r>
              <a:rPr lang="en-IN" sz="1200" b="0" i="0" kern="1200" dirty="0" smtClean="0">
                <a:solidFill>
                  <a:schemeClr val="tx1"/>
                </a:solidFill>
                <a:latin typeface="+mn-lt"/>
                <a:ea typeface="+mn-ea"/>
                <a:cs typeface="+mn-cs"/>
              </a:rPr>
              <a:t> by 12 months and ambulation by 30 months.</a:t>
            </a:r>
            <a:endParaRPr lang="en-US" sz="1200" b="0" i="0" kern="1200" dirty="0" smtClean="0">
              <a:solidFill>
                <a:schemeClr val="tx1"/>
              </a:solidFill>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fld id="{BF7E8A0B-8584-4E02-B4D5-F98AD4C36F3E}" type="slidenum">
              <a:rPr lang="en-IN" smtClean="0"/>
              <a:pPr/>
              <a:t>21</a:t>
            </a:fld>
            <a:endParaRPr lang="en-I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bwMode="auto">
          <a:noFill/>
          <a:ln>
            <a:solidFill>
              <a:srgbClr val="000000"/>
            </a:solidFill>
            <a:miter lim="800000"/>
            <a:headEnd/>
            <a:tailEnd/>
          </a:ln>
        </p:spPr>
      </p:sp>
      <p:sp>
        <p:nvSpPr>
          <p:cNvPr id="2201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N" smtClean="0"/>
          </a:p>
        </p:txBody>
      </p:sp>
      <p:sp>
        <p:nvSpPr>
          <p:cNvPr id="2201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224AC7-F279-41C7-9E70-EEB5850461BD}" type="slidenum">
              <a:rPr lang="en-US"/>
              <a:pPr fontAlgn="base">
                <a:spcBef>
                  <a:spcPct val="0"/>
                </a:spcBef>
                <a:spcAft>
                  <a:spcPct val="0"/>
                </a:spcAft>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3F416CD-67A3-4CF0-A210-F6AF31AC147F}" type="datetimeFigureOut">
              <a:rPr lang="en-US" smtClean="0"/>
              <a:pPr/>
              <a:t>11/23/2013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kumimoji="0"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76200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914400" y="1752600"/>
            <a:ext cx="3810000" cy="4114800"/>
          </a:xfrm>
        </p:spPr>
        <p:txBody>
          <a:bodyPr>
            <a:normAutofit/>
          </a:bodyPr>
          <a:lstStyle/>
          <a:p>
            <a:pPr lvl="0"/>
            <a:r>
              <a:rPr lang="en-US" noProof="0" smtClean="0"/>
              <a:t>Click icon to add clip art</a:t>
            </a:r>
          </a:p>
        </p:txBody>
      </p:sp>
      <p:sp>
        <p:nvSpPr>
          <p:cNvPr id="4" name="Text Placeholder 3"/>
          <p:cNvSpPr>
            <a:spLocks noGrp="1"/>
          </p:cNvSpPr>
          <p:nvPr>
            <p:ph type="body" sz="half" idx="2"/>
          </p:nvPr>
        </p:nvSpPr>
        <p:spPr>
          <a:xfrm>
            <a:off x="4876800" y="17526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3F416CD-67A3-4CF0-A210-F6AF31AC147F}"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F416CD-67A3-4CF0-A210-F6AF31AC147F}" type="datetimeFigureOut">
              <a:rPr lang="en-US" smtClean="0"/>
              <a:pPr/>
              <a:t>11/23/2013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algn="l" eaLnBrk="1" latinLnBrk="0" hangingPunct="1"/>
            <a:fld id="{C3F416CD-67A3-4CF0-A210-F6AF31AC147F}" type="datetimeFigureOut">
              <a:rPr lang="en-US" smtClean="0"/>
              <a:pPr algn="l" eaLnBrk="1" latinLnBrk="0" hangingPunct="1"/>
              <a:t>11/23/2013</a:t>
            </a:fld>
            <a:endParaRPr lang="en-US"/>
          </a:p>
        </p:txBody>
      </p:sp>
      <p:sp>
        <p:nvSpPr>
          <p:cNvPr id="27" name="Slide Number Placeholder 26"/>
          <p:cNvSpPr>
            <a:spLocks noGrp="1"/>
          </p:cNvSpPr>
          <p:nvPr>
            <p:ph type="sldNum" sz="quarter" idx="11"/>
          </p:nvPr>
        </p:nvSpPr>
        <p:spPr/>
        <p:txBody>
          <a:bodyPr rtlCol="0"/>
          <a:lstStyle/>
          <a:p>
            <a:pPr algn="r" eaLnBrk="1" latinLnBrk="0" hangingPunct="1"/>
            <a:fld id="{96652B35-718D-4E28-AFEB-B694A3B357E8}" type="slidenum">
              <a:rPr kumimoji="0" lang="en-US" smtClean="0"/>
              <a:pPr algn="r" eaLnBrk="1" latinLnBrk="0" hangingPunct="1"/>
              <a:t>‹#›</a:t>
            </a:fld>
            <a:endParaRPr kumimoji="0" lang="en-US"/>
          </a:p>
        </p:txBody>
      </p:sp>
      <p:sp>
        <p:nvSpPr>
          <p:cNvPr id="28" name="Footer Placeholder 27"/>
          <p:cNvSpPr>
            <a:spLocks noGrp="1"/>
          </p:cNvSpPr>
          <p:nvPr>
            <p:ph type="ftr" sz="quarter" idx="12"/>
          </p:nvPr>
        </p:nvSpPr>
        <p:spPr/>
        <p:txBody>
          <a:bodyPr rtlCol="0"/>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3F416CD-67A3-4CF0-A210-F6AF31AC147F}" type="datetimeFigureOut">
              <a:rPr lang="en-US" smtClean="0"/>
              <a:pPr/>
              <a:t>11/23/2013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kumimoji="0" lang="en-US" dirty="0"/>
          </a:p>
        </p:txBody>
      </p:sp>
      <p:sp>
        <p:nvSpPr>
          <p:cNvPr id="5" name="Slide Number Placeholder 4"/>
          <p:cNvSpPr>
            <a:spLocks noGrp="1"/>
          </p:cNvSpPr>
          <p:nvPr>
            <p:ph type="sldNum" sz="quarter" idx="12"/>
          </p:nvPr>
        </p:nvSpPr>
        <p:spPr>
          <a:xfrm>
            <a:off x="8174736" y="2272"/>
            <a:ext cx="762000" cy="365760"/>
          </a:xfrm>
        </p:spPr>
        <p:txBody>
          <a:bodyPr/>
          <a:lstStyle/>
          <a:p>
            <a:fld id="{96652B35-718D-4E28-AFEB-B694A3B357E8}"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416CD-67A3-4CF0-A210-F6AF31AC147F}" type="datetimeFigureOut">
              <a:rPr lang="en-US" smtClean="0"/>
              <a:pPr/>
              <a:t>11/23/2013</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F416CD-67A3-4CF0-A210-F6AF31AC147F}" type="datetimeFigureOut">
              <a:rPr lang="en-US" smtClean="0"/>
              <a:pPr/>
              <a:t>11/23/2013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3F416CD-67A3-4CF0-A210-F6AF31AC147F}" type="datetimeFigureOut">
              <a:rPr lang="en-US" smtClean="0"/>
              <a:pPr/>
              <a:t>11/23/2013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lgn="l" eaLnBrk="1" latinLnBrk="0" hangingPunct="1"/>
            <a:fld id="{C3F416CD-67A3-4CF0-A210-F6AF31AC147F}" type="datetimeFigureOut">
              <a:rPr lang="en-US" smtClean="0"/>
              <a:pPr algn="l" eaLnBrk="1" latinLnBrk="0" hangingPunct="1"/>
              <a:t>11/23/2013</a:t>
            </a:fld>
            <a:endParaRPr lang="en-US" sz="800" dirty="0">
              <a:solidFill>
                <a:schemeClr val="accent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lgn="r" eaLnBrk="1" latinLnBrk="0" hangingPunct="1"/>
            <a:endParaRPr kumimoji="0" lang="en-US" sz="800" dirty="0">
              <a:solidFill>
                <a:schemeClr val="accent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neurologyindia.com/searchresult.asp?search=&amp;author=Gaurav+Jain&amp;journal=Y&amp;but_search=Search&amp;entries=10&amp;pg=1&amp;s=0" TargetMode="External"/><Relationship Id="rId3" Type="http://schemas.openxmlformats.org/officeDocument/2006/relationships/image" Target="../media/image2.jpeg"/><Relationship Id="rId7" Type="http://schemas.openxmlformats.org/officeDocument/2006/relationships/hyperlink" Target="http://www.neurologyindia.com/searchresult.asp?search=&amp;author=Abhijeet+Basoor&amp;journal=Y&amp;but_search=Search&amp;entries=10&amp;pg=1&amp;s=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neurologyindia.com/searchresult.asp?search=&amp;author=Nelson+Adam&amp;journal=Y&amp;but_search=Search&amp;entries=10&amp;pg=1&amp;s=0" TargetMode="External"/><Relationship Id="rId5" Type="http://schemas.openxmlformats.org/officeDocument/2006/relationships/hyperlink" Target="http://www.neurologyindia.com/searchresult.asp?search=&amp;author=Sumeet+Jaiswal&amp;journal=Y&amp;but_search=Search&amp;entries=10&amp;pg=1&amp;s=0" TargetMode="External"/><Relationship Id="rId4" Type="http://schemas.openxmlformats.org/officeDocument/2006/relationships/hyperlink" Target="http://www.neurologyindia.com/searchresult.asp?search=&amp;author=YR+Yadav&amp;journal=Y&amp;but_search=Search&amp;entries=10&amp;pg=1&amp;s=0"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ncbi.nlm.nih.gov/pubmed?term=%22Walker%20ML%22%5bAuthor%5d" TargetMode="External"/><Relationship Id="rId3" Type="http://schemas.openxmlformats.org/officeDocument/2006/relationships/hyperlink" Target="http://www.ncbi.nlm.nih.gov/pubmed/12593612" TargetMode="External"/><Relationship Id="rId7" Type="http://schemas.openxmlformats.org/officeDocument/2006/relationships/hyperlink" Target="http://www.ncbi.nlm.nih.gov/pubmed?term=%22Milner%20R%22%5bAuthor%5d"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www.ncbi.nlm.nih.gov/pubmed?term=%22Cochrane%20DD%22%5bAuthor%5d" TargetMode="External"/><Relationship Id="rId11" Type="http://schemas.openxmlformats.org/officeDocument/2006/relationships/hyperlink" Target="http://www.ncbi.nlm.nih.gov/pubmed?term=%22Endoscopic%20Shunt%20Insertion%20Trial%20participants%22%5bCorporate%20Author%5d" TargetMode="External"/><Relationship Id="rId5" Type="http://schemas.openxmlformats.org/officeDocument/2006/relationships/hyperlink" Target="http://www.ncbi.nlm.nih.gov/pubmed?term=%22Drake%20JM%22%5bAuthor%5d" TargetMode="External"/><Relationship Id="rId10" Type="http://schemas.openxmlformats.org/officeDocument/2006/relationships/hyperlink" Target="http://www.ncbi.nlm.nih.gov/pubmed?term=%22Boop%20FA%22%5bAuthor%5d" TargetMode="External"/><Relationship Id="rId4" Type="http://schemas.openxmlformats.org/officeDocument/2006/relationships/hyperlink" Target="http://www.ncbi.nlm.nih.gov/pubmed?term=%22Kestle%20JR%22%5bAuthor%5d" TargetMode="External"/><Relationship Id="rId9" Type="http://schemas.openxmlformats.org/officeDocument/2006/relationships/hyperlink" Target="http://www.ncbi.nlm.nih.gov/pubmed?term=%22Abbott%20R%203rd%22%5bAuthor%5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ncbi.nlm.nih.gov/pubmed?term=%22Byrne%20P%22%5bAuthor%5d" TargetMode="External"/><Relationship Id="rId13" Type="http://schemas.openxmlformats.org/officeDocument/2006/relationships/hyperlink" Target="http://www.ncbi.nlm.nih.gov/pubmed?term=%22Mallucci%20CL%22%5bAuthor%5d" TargetMode="External"/><Relationship Id="rId3" Type="http://schemas.openxmlformats.org/officeDocument/2006/relationships/image" Target="../media/image2.jpeg"/><Relationship Id="rId7" Type="http://schemas.openxmlformats.org/officeDocument/2006/relationships/hyperlink" Target="http://www.ncbi.nlm.nih.gov/pubmed?term=%22Jenkinson%20MD%22%5bAuthor%5d" TargetMode="External"/><Relationship Id="rId12" Type="http://schemas.openxmlformats.org/officeDocument/2006/relationships/hyperlink" Target="http://www.ncbi.nlm.nih.gov/pubmed?term=%22Nandoe%20Tewarie%20RD%22%5bAuthor%5d"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ncbi.nlm.nih.gov/pubmed?term=%22Beems%20T%22%5bAuthor%5d" TargetMode="External"/><Relationship Id="rId11" Type="http://schemas.openxmlformats.org/officeDocument/2006/relationships/hyperlink" Target="http://www.ncbi.nlm.nih.gov/pubmed?term=%22Goodden%20J%22%5bAuthor%5d" TargetMode="External"/><Relationship Id="rId5" Type="http://schemas.openxmlformats.org/officeDocument/2006/relationships/hyperlink" Target="http://www.ncbi.nlm.nih.gov/pubmed?term=%22Hayhurst%20C%22%5bAuthor%5d" TargetMode="External"/><Relationship Id="rId10" Type="http://schemas.openxmlformats.org/officeDocument/2006/relationships/hyperlink" Target="http://www.ncbi.nlm.nih.gov/pubmed?term=%22Kandasamy%20J%22%5bAuthor%5d" TargetMode="External"/><Relationship Id="rId4" Type="http://schemas.openxmlformats.org/officeDocument/2006/relationships/hyperlink" Target="http://www.ncbi.nlm.nih.gov/pubmed/20397892" TargetMode="External"/><Relationship Id="rId9" Type="http://schemas.openxmlformats.org/officeDocument/2006/relationships/hyperlink" Target="http://www.ncbi.nlm.nih.gov/pubmed?term=%22Clark%20S%22%5bAuthor%5d"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nejm.org/toc/nejm/364/11/"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cbi.nlm.nih.gov/pubmed/16086640"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www.ncbi.nlm.nih.gov/pubmed?term=%22Sahuquillo%20J%22%5bAuthor%5d" TargetMode="External"/><Relationship Id="rId4" Type="http://schemas.openxmlformats.org/officeDocument/2006/relationships/hyperlink" Target="http://www.ncbi.nlm.nih.gov/pubmed?term=%22Poca%20MA%22%5bAuthor%5d"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HYDROCEPHALUS MANAGEMENT</a:t>
            </a:r>
            <a:br>
              <a:rPr lang="en-US" dirty="0" smtClean="0"/>
            </a:br>
            <a:r>
              <a:rPr lang="en-US" dirty="0" smtClean="0"/>
              <a:t>WHAT’S NEW</a:t>
            </a:r>
            <a:endParaRPr lang="en-IN" dirty="0"/>
          </a:p>
        </p:txBody>
      </p:sp>
      <p:pic>
        <p:nvPicPr>
          <p:cNvPr id="1027"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0"/>
            <a:ext cx="1115616" cy="1805041"/>
          </a:xfrm>
          <a:prstGeom prst="rect">
            <a:avLst/>
          </a:prstGeom>
          <a:noFill/>
        </p:spPr>
      </p:pic>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6672"/>
            <a:ext cx="8229600" cy="1066800"/>
          </a:xfrm>
        </p:spPr>
        <p:txBody>
          <a:bodyPr>
            <a:noAutofit/>
          </a:bodyPr>
          <a:lstStyle/>
          <a:p>
            <a:r>
              <a:rPr lang="en-IN" sz="2400" dirty="0" smtClean="0">
                <a:latin typeface="Georgia" pitchFamily="18" charset="0"/>
              </a:rPr>
              <a:t>Endoscopic Third </a:t>
            </a:r>
            <a:r>
              <a:rPr lang="en-IN" sz="2400" dirty="0" err="1" smtClean="0">
                <a:latin typeface="Georgia" pitchFamily="18" charset="0"/>
              </a:rPr>
              <a:t>Ventriculostomy</a:t>
            </a:r>
            <a:r>
              <a:rPr lang="en-IN" sz="2400" dirty="0" smtClean="0">
                <a:latin typeface="Georgia" pitchFamily="18" charset="0"/>
              </a:rPr>
              <a:t>: Is it Safe and Cost Effective in Post </a:t>
            </a:r>
            <a:r>
              <a:rPr lang="en-IN" sz="2400" dirty="0" err="1" smtClean="0">
                <a:latin typeface="Georgia" pitchFamily="18" charset="0"/>
              </a:rPr>
              <a:t>Meningitic</a:t>
            </a:r>
            <a:r>
              <a:rPr lang="en-IN" sz="2400" dirty="0" smtClean="0">
                <a:latin typeface="Georgia" pitchFamily="18" charset="0"/>
              </a:rPr>
              <a:t> Hydrocephalus?</a:t>
            </a:r>
            <a:br>
              <a:rPr lang="en-IN" sz="2400" dirty="0" smtClean="0">
                <a:latin typeface="Georgia" pitchFamily="18" charset="0"/>
              </a:rPr>
            </a:br>
            <a:r>
              <a:rPr lang="en-IN" sz="1600" dirty="0" err="1" smtClean="0">
                <a:latin typeface="Georgia" pitchFamily="18" charset="0"/>
              </a:rPr>
              <a:t>Vivek</a:t>
            </a:r>
            <a:r>
              <a:rPr lang="en-IN" sz="1600" dirty="0" smtClean="0">
                <a:latin typeface="Georgia" pitchFamily="18" charset="0"/>
              </a:rPr>
              <a:t> </a:t>
            </a:r>
            <a:r>
              <a:rPr lang="en-IN" sz="1600" dirty="0" err="1" smtClean="0">
                <a:latin typeface="Georgia" pitchFamily="18" charset="0"/>
              </a:rPr>
              <a:t>Tandon</a:t>
            </a:r>
            <a:r>
              <a:rPr lang="en-IN" sz="1600" dirty="0" smtClean="0">
                <a:latin typeface="Georgia" pitchFamily="18" charset="0"/>
              </a:rPr>
              <a:t>; </a:t>
            </a:r>
            <a:r>
              <a:rPr lang="en-IN" sz="1600" dirty="0" err="1" smtClean="0">
                <a:latin typeface="Georgia" pitchFamily="18" charset="0"/>
              </a:rPr>
              <a:t>Ashish</a:t>
            </a:r>
            <a:r>
              <a:rPr lang="en-IN" sz="1600" dirty="0" smtClean="0">
                <a:latin typeface="Georgia" pitchFamily="18" charset="0"/>
              </a:rPr>
              <a:t> </a:t>
            </a:r>
            <a:r>
              <a:rPr lang="en-IN" sz="1600" dirty="0" err="1" smtClean="0">
                <a:latin typeface="Georgia" pitchFamily="18" charset="0"/>
              </a:rPr>
              <a:t>Suri</a:t>
            </a:r>
            <a:r>
              <a:rPr lang="en-IN" sz="1600" dirty="0" smtClean="0">
                <a:latin typeface="Georgia" pitchFamily="18" charset="0"/>
              </a:rPr>
              <a:t>; </a:t>
            </a:r>
            <a:r>
              <a:rPr lang="en-IN" sz="1600" dirty="0" err="1" smtClean="0">
                <a:latin typeface="Georgia" pitchFamily="18" charset="0"/>
              </a:rPr>
              <a:t>Sarat</a:t>
            </a:r>
            <a:r>
              <a:rPr lang="en-IN" sz="1600" dirty="0" smtClean="0">
                <a:latin typeface="Georgia" pitchFamily="18" charset="0"/>
              </a:rPr>
              <a:t> P. Chandra </a:t>
            </a:r>
            <a:r>
              <a:rPr lang="en-IN" sz="1600" dirty="0" err="1" smtClean="0">
                <a:latin typeface="Georgia" pitchFamily="18" charset="0"/>
              </a:rPr>
              <a:t>MCh</a:t>
            </a:r>
            <a:r>
              <a:rPr lang="en-IN" sz="1600" dirty="0" smtClean="0">
                <a:latin typeface="Georgia" pitchFamily="18" charset="0"/>
              </a:rPr>
              <a:t>; Ashok Kumar </a:t>
            </a:r>
            <a:r>
              <a:rPr lang="en-IN" sz="1600" dirty="0" err="1" smtClean="0">
                <a:latin typeface="Georgia" pitchFamily="18" charset="0"/>
              </a:rPr>
              <a:t>Mahapatra</a:t>
            </a:r>
            <a:r>
              <a:rPr lang="en-IN" sz="1600" dirty="0" smtClean="0">
                <a:latin typeface="Georgia" pitchFamily="18" charset="0"/>
              </a:rPr>
              <a:t> MD</a:t>
            </a:r>
            <a:endParaRPr lang="en-IN" sz="1600" dirty="0">
              <a:latin typeface="Georgia" pitchFamily="18" charset="0"/>
            </a:endParaRPr>
          </a:p>
        </p:txBody>
      </p:sp>
      <p:sp>
        <p:nvSpPr>
          <p:cNvPr id="3" name="Content Placeholder 2"/>
          <p:cNvSpPr>
            <a:spLocks noGrp="1"/>
          </p:cNvSpPr>
          <p:nvPr>
            <p:ph idx="1"/>
          </p:nvPr>
        </p:nvSpPr>
        <p:spPr/>
        <p:txBody>
          <a:bodyPr>
            <a:normAutofit/>
          </a:bodyPr>
          <a:lstStyle/>
          <a:p>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3" cstate="print"/>
          <a:srcRect/>
          <a:stretch>
            <a:fillRect/>
          </a:stretch>
        </p:blipFill>
        <p:spPr bwMode="auto">
          <a:xfrm>
            <a:off x="8028384" y="-27384"/>
            <a:ext cx="1115616" cy="1805041"/>
          </a:xfrm>
          <a:prstGeom prst="rect">
            <a:avLst/>
          </a:prstGeom>
          <a:noFill/>
        </p:spPr>
      </p:pic>
      <p:sp>
        <p:nvSpPr>
          <p:cNvPr id="5" name="Rounded Rectangular Callout 4"/>
          <p:cNvSpPr/>
          <p:nvPr/>
        </p:nvSpPr>
        <p:spPr>
          <a:xfrm>
            <a:off x="0" y="332656"/>
            <a:ext cx="7560840" cy="1656184"/>
          </a:xfrm>
          <a:prstGeom prst="wedgeRoundRectCallout">
            <a:avLst/>
          </a:prstGeom>
          <a:noFill/>
          <a:ln w="31750">
            <a:solidFill>
              <a:srgbClr val="FF0000"/>
            </a:solidFill>
          </a:ln>
          <a:effectLst>
            <a:outerShdw blurRad="50800" dist="38100" dir="5400000" algn="t"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p:cNvSpPr/>
          <p:nvPr/>
        </p:nvSpPr>
        <p:spPr>
          <a:xfrm>
            <a:off x="179512" y="2276872"/>
            <a:ext cx="8964488" cy="1296144"/>
          </a:xfrm>
          <a:prstGeom prst="rect">
            <a:avLst/>
          </a:prstGeom>
          <a:solidFill>
            <a:srgbClr val="92D050"/>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IN" sz="2000" dirty="0" smtClean="0">
                <a:solidFill>
                  <a:srgbClr val="000000"/>
                </a:solidFill>
              </a:rPr>
              <a:t> In cases of post meningitic hydrocephalus, a trial of ETV can prove to be a  viable and cost effective alternative to shunt surgery. It may also prove useful in treating patients with multiple shunt failures, Radiological improvement lags behind clinical improvement.</a:t>
            </a:r>
            <a:endParaRPr lang="en-IN" sz="2000" dirty="0">
              <a:solidFill>
                <a:srgbClr val="000000"/>
              </a:solidFill>
            </a:endParaRPr>
          </a:p>
        </p:txBody>
      </p:sp>
      <p:sp>
        <p:nvSpPr>
          <p:cNvPr id="7" name="Rounded Rectangular Callout 6"/>
          <p:cNvSpPr/>
          <p:nvPr/>
        </p:nvSpPr>
        <p:spPr>
          <a:xfrm>
            <a:off x="791072" y="3789040"/>
            <a:ext cx="8352928" cy="1368152"/>
          </a:xfrm>
          <a:prstGeom prst="wedgeRoundRectCallout">
            <a:avLst/>
          </a:prstGeom>
          <a:solidFill>
            <a:schemeClr val="bg1"/>
          </a:solidFill>
          <a:ln w="31750">
            <a:solidFill>
              <a:srgbClr val="FF0000"/>
            </a:solidFill>
            <a:prstDash val="sysDash"/>
          </a:ln>
          <a:effectLst>
            <a:outerShdw blurRad="50800" dist="38100" dir="2100000" algn="tl" rotWithShape="0">
              <a:prstClr val="black">
                <a:alpha val="40000"/>
              </a:prstClr>
            </a:outerShdw>
          </a:effectLst>
          <a:scene3d>
            <a:camera prst="orthographicFront"/>
            <a:lightRig rig="glow" dir="t"/>
          </a:scene3d>
          <a:sp3d prstMaterial="softEdge">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400" dirty="0" smtClean="0">
                <a:solidFill>
                  <a:schemeClr val="tx1"/>
                </a:solidFill>
              </a:rPr>
              <a:t>Endoscopic third </a:t>
            </a:r>
            <a:r>
              <a:rPr lang="en-IN" sz="2400" dirty="0" err="1" smtClean="0">
                <a:solidFill>
                  <a:schemeClr val="tx1"/>
                </a:solidFill>
              </a:rPr>
              <a:t>ventriculostomy</a:t>
            </a:r>
            <a:r>
              <a:rPr lang="en-IN" sz="2400" dirty="0" smtClean="0">
                <a:solidFill>
                  <a:schemeClr val="tx1"/>
                </a:solidFill>
              </a:rPr>
              <a:t> in infants</a:t>
            </a:r>
            <a:br>
              <a:rPr lang="en-IN" sz="2400" dirty="0" smtClean="0">
                <a:solidFill>
                  <a:schemeClr val="tx1"/>
                </a:solidFill>
              </a:rPr>
            </a:br>
            <a:r>
              <a:rPr lang="en-IN" sz="1600" b="1" dirty="0" smtClean="0">
                <a:solidFill>
                  <a:schemeClr val="tx1"/>
                </a:solidFill>
                <a:hlinkClick r:id="rId4"/>
              </a:rPr>
              <a:t>YR </a:t>
            </a:r>
            <a:r>
              <a:rPr lang="en-IN" sz="1600" b="1" dirty="0" err="1" smtClean="0">
                <a:solidFill>
                  <a:schemeClr val="tx1"/>
                </a:solidFill>
                <a:hlinkClick r:id="rId4"/>
              </a:rPr>
              <a:t>Yadav</a:t>
            </a:r>
            <a:r>
              <a:rPr lang="en-IN" sz="1600" b="1" dirty="0" smtClean="0">
                <a:solidFill>
                  <a:schemeClr val="tx1"/>
                </a:solidFill>
              </a:rPr>
              <a:t>, </a:t>
            </a:r>
            <a:r>
              <a:rPr lang="en-IN" sz="1600" b="1" dirty="0" err="1" smtClean="0">
                <a:solidFill>
                  <a:schemeClr val="tx1"/>
                </a:solidFill>
                <a:hlinkClick r:id="rId5"/>
              </a:rPr>
              <a:t>Sumeet</a:t>
            </a:r>
            <a:r>
              <a:rPr lang="en-IN" sz="1600" b="1" dirty="0" smtClean="0">
                <a:solidFill>
                  <a:schemeClr val="tx1"/>
                </a:solidFill>
                <a:hlinkClick r:id="rId5"/>
              </a:rPr>
              <a:t> </a:t>
            </a:r>
            <a:r>
              <a:rPr lang="en-IN" sz="1600" b="1" dirty="0" err="1" smtClean="0">
                <a:solidFill>
                  <a:schemeClr val="tx1"/>
                </a:solidFill>
                <a:hlinkClick r:id="rId5"/>
              </a:rPr>
              <a:t>Jaiswal</a:t>
            </a:r>
            <a:r>
              <a:rPr lang="en-IN" sz="1600" b="1" dirty="0" smtClean="0">
                <a:solidFill>
                  <a:schemeClr val="tx1"/>
                </a:solidFill>
              </a:rPr>
              <a:t>, </a:t>
            </a:r>
            <a:r>
              <a:rPr lang="en-IN" sz="1600" b="1" dirty="0" smtClean="0">
                <a:solidFill>
                  <a:schemeClr val="tx1"/>
                </a:solidFill>
                <a:hlinkClick r:id="rId6"/>
              </a:rPr>
              <a:t>Nelson Adam</a:t>
            </a:r>
            <a:r>
              <a:rPr lang="en-IN" sz="1600" b="1" dirty="0" smtClean="0">
                <a:solidFill>
                  <a:schemeClr val="tx1"/>
                </a:solidFill>
              </a:rPr>
              <a:t>, </a:t>
            </a:r>
            <a:r>
              <a:rPr lang="en-IN" sz="1600" b="1" dirty="0" err="1" smtClean="0">
                <a:solidFill>
                  <a:schemeClr val="tx1"/>
                </a:solidFill>
                <a:hlinkClick r:id="rId7"/>
              </a:rPr>
              <a:t>Abhijeet</a:t>
            </a:r>
            <a:r>
              <a:rPr lang="en-IN" sz="1600" b="1" dirty="0" smtClean="0">
                <a:solidFill>
                  <a:schemeClr val="tx1"/>
                </a:solidFill>
                <a:hlinkClick r:id="rId7"/>
              </a:rPr>
              <a:t> </a:t>
            </a:r>
            <a:r>
              <a:rPr lang="en-IN" sz="1600" b="1" dirty="0" err="1" smtClean="0">
                <a:solidFill>
                  <a:schemeClr val="tx1"/>
                </a:solidFill>
                <a:hlinkClick r:id="rId7"/>
              </a:rPr>
              <a:t>Basoor</a:t>
            </a:r>
            <a:r>
              <a:rPr lang="en-IN" sz="1600" b="1" dirty="0" smtClean="0">
                <a:solidFill>
                  <a:schemeClr val="tx1"/>
                </a:solidFill>
              </a:rPr>
              <a:t>, </a:t>
            </a:r>
            <a:r>
              <a:rPr lang="en-IN" sz="1600" b="1" dirty="0" err="1" smtClean="0">
                <a:solidFill>
                  <a:schemeClr val="tx1"/>
                </a:solidFill>
                <a:hlinkClick r:id="rId8"/>
              </a:rPr>
              <a:t>Gaurav</a:t>
            </a:r>
            <a:r>
              <a:rPr lang="en-IN" sz="1600" b="1" dirty="0" smtClean="0">
                <a:solidFill>
                  <a:schemeClr val="tx1"/>
                </a:solidFill>
                <a:hlinkClick r:id="rId8"/>
              </a:rPr>
              <a:t> Jain</a:t>
            </a:r>
            <a:r>
              <a:rPr lang="en-IN" sz="1600" dirty="0" smtClean="0">
                <a:solidFill>
                  <a:schemeClr val="tx1"/>
                </a:solidFill>
              </a:rPr>
              <a:t/>
            </a:r>
            <a:br>
              <a:rPr lang="en-IN" sz="1600" dirty="0" smtClean="0">
                <a:solidFill>
                  <a:schemeClr val="tx1"/>
                </a:solidFill>
              </a:rPr>
            </a:br>
            <a:r>
              <a:rPr lang="en-IN" sz="1600" dirty="0" smtClean="0">
                <a:solidFill>
                  <a:schemeClr val="tx1"/>
                </a:solidFill>
              </a:rPr>
              <a:t>Neurosurgery Unit, NSCB Medical College, Jabalpur, MP, </a:t>
            </a:r>
          </a:p>
          <a:p>
            <a:r>
              <a:rPr lang="en-IN" sz="1600" dirty="0" smtClean="0">
                <a:solidFill>
                  <a:schemeClr val="tx1"/>
                </a:solidFill>
              </a:rPr>
              <a:t> </a:t>
            </a:r>
            <a:r>
              <a:rPr lang="en-IN" sz="1600" dirty="0" err="1" smtClean="0">
                <a:solidFill>
                  <a:schemeClr val="tx1"/>
                </a:solidFill>
              </a:rPr>
              <a:t>Neurol</a:t>
            </a:r>
            <a:r>
              <a:rPr lang="en-IN" sz="1600" dirty="0" smtClean="0">
                <a:solidFill>
                  <a:schemeClr val="tx1"/>
                </a:solidFill>
              </a:rPr>
              <a:t> India 2006;54:161-3</a:t>
            </a:r>
            <a:endParaRPr lang="en-IN" sz="2400" dirty="0"/>
          </a:p>
        </p:txBody>
      </p:sp>
      <p:sp>
        <p:nvSpPr>
          <p:cNvPr id="8" name="Rounded Rectangle 7"/>
          <p:cNvSpPr/>
          <p:nvPr/>
        </p:nvSpPr>
        <p:spPr>
          <a:xfrm>
            <a:off x="395536" y="5373216"/>
            <a:ext cx="8748464" cy="1484784"/>
          </a:xfrm>
          <a:prstGeom prst="roundRect">
            <a:avLst/>
          </a:prstGeom>
          <a:solidFill>
            <a:srgbClr val="F8B6CA"/>
          </a:solidFill>
          <a:effectLst>
            <a:outerShdw blurRad="50800" dist="38100" dir="6000000" algn="t" rotWithShape="0">
              <a:prstClr val="black">
                <a:alpha val="40000"/>
              </a:prstClr>
            </a:outerShdw>
          </a:effectLst>
          <a:scene3d>
            <a:camera prst="orthographicFront"/>
            <a:lightRig rig="two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dirty="0" smtClean="0">
                <a:solidFill>
                  <a:schemeClr val="tx1"/>
                </a:solidFill>
              </a:rPr>
              <a:t> 83.3% (45 cases) clinical success rate. Overall failure rate in our study was 16.7% (8 stoma blocks and 1 procedure abandoned). Low birth weight pre mature infants had higher failure rate (3 out of 5 infants 60%) compared to full term infants with normal birth weight (12.3%). Age did not have any impact on the success rate (</a:t>
            </a:r>
            <a:r>
              <a:rPr lang="en-IN" sz="1600" i="1" dirty="0" smtClean="0">
                <a:solidFill>
                  <a:schemeClr val="tx1"/>
                </a:solidFill>
              </a:rPr>
              <a:t> P</a:t>
            </a:r>
            <a:r>
              <a:rPr lang="en-IN" sz="1600" dirty="0" smtClean="0">
                <a:solidFill>
                  <a:schemeClr val="tx1"/>
                </a:solidFill>
              </a:rPr>
              <a:t> &gt;0.05). Success rates were not significantly different in patients with </a:t>
            </a:r>
            <a:r>
              <a:rPr lang="en-IN" sz="1600" dirty="0" err="1" smtClean="0">
                <a:solidFill>
                  <a:schemeClr val="tx1"/>
                </a:solidFill>
              </a:rPr>
              <a:t>aqueductal</a:t>
            </a:r>
            <a:r>
              <a:rPr lang="en-IN" sz="1600" dirty="0" smtClean="0">
                <a:solidFill>
                  <a:schemeClr val="tx1"/>
                </a:solidFill>
              </a:rPr>
              <a:t> </a:t>
            </a:r>
            <a:r>
              <a:rPr lang="en-IN" sz="1600" dirty="0" err="1" smtClean="0">
                <a:solidFill>
                  <a:schemeClr val="tx1"/>
                </a:solidFill>
              </a:rPr>
              <a:t>stenosis</a:t>
            </a:r>
            <a:r>
              <a:rPr lang="en-IN" sz="1600" dirty="0" smtClean="0">
                <a:solidFill>
                  <a:schemeClr val="tx1"/>
                </a:solidFill>
              </a:rPr>
              <a:t> (85.4%) and TBM (66.6%) (Fisher's exact test, </a:t>
            </a:r>
            <a:r>
              <a:rPr lang="en-IN" sz="1600" i="1" dirty="0" smtClean="0">
                <a:solidFill>
                  <a:schemeClr val="tx1"/>
                </a:solidFill>
              </a:rPr>
              <a:t>P</a:t>
            </a:r>
            <a:r>
              <a:rPr lang="en-IN" sz="1600" dirty="0" smtClean="0">
                <a:solidFill>
                  <a:schemeClr val="tx1"/>
                </a:solidFill>
              </a:rPr>
              <a:t>=0.3). </a:t>
            </a:r>
            <a:endParaRPr lang="en-IN" sz="16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3" cstate="print"/>
          <a:srcRect/>
          <a:stretch>
            <a:fillRect/>
          </a:stretch>
        </p:blipFill>
        <p:spPr bwMode="auto">
          <a:xfrm>
            <a:off x="8028384" y="-27384"/>
            <a:ext cx="1115616" cy="1805041"/>
          </a:xfrm>
          <a:prstGeom prst="rect">
            <a:avLst/>
          </a:prstGeom>
          <a:noFill/>
        </p:spPr>
      </p:pic>
      <p:sp>
        <p:nvSpPr>
          <p:cNvPr id="5" name="Rectangular Callout 4"/>
          <p:cNvSpPr/>
          <p:nvPr/>
        </p:nvSpPr>
        <p:spPr>
          <a:xfrm>
            <a:off x="323528" y="1916832"/>
            <a:ext cx="7992888" cy="1512168"/>
          </a:xfrm>
          <a:prstGeom prst="wedgeRectCallout">
            <a:avLst/>
          </a:prstGeom>
          <a:noFill/>
          <a:ln w="31750">
            <a:solidFill>
              <a:srgbClr val="FF0000"/>
            </a:solid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smtClean="0">
                <a:solidFill>
                  <a:schemeClr val="tx1"/>
                </a:solidFill>
              </a:rPr>
              <a:t>J </a:t>
            </a:r>
            <a:r>
              <a:rPr lang="en-IN" sz="1400" dirty="0" err="1" smtClean="0">
                <a:solidFill>
                  <a:schemeClr val="tx1"/>
                </a:solidFill>
              </a:rPr>
              <a:t>Neurosurg</a:t>
            </a:r>
            <a:r>
              <a:rPr lang="en-IN" sz="1400" dirty="0" smtClean="0">
                <a:solidFill>
                  <a:schemeClr val="tx1"/>
                </a:solidFill>
              </a:rPr>
              <a:t> (6 </a:t>
            </a:r>
            <a:r>
              <a:rPr lang="en-IN" sz="1400" dirty="0" err="1" smtClean="0">
                <a:solidFill>
                  <a:schemeClr val="tx1"/>
                </a:solidFill>
              </a:rPr>
              <a:t>Suppl</a:t>
            </a:r>
            <a:r>
              <a:rPr lang="en-IN" sz="1400" dirty="0" smtClean="0">
                <a:solidFill>
                  <a:schemeClr val="tx1"/>
                </a:solidFill>
              </a:rPr>
              <a:t> </a:t>
            </a:r>
            <a:r>
              <a:rPr lang="en-IN" sz="1400" dirty="0" err="1" smtClean="0">
                <a:solidFill>
                  <a:schemeClr val="tx1"/>
                </a:solidFill>
              </a:rPr>
              <a:t>Pediatrics</a:t>
            </a:r>
            <a:r>
              <a:rPr lang="en-IN" sz="1400" dirty="0" smtClean="0">
                <a:solidFill>
                  <a:schemeClr val="tx1"/>
                </a:solidFill>
              </a:rPr>
              <a:t>) 103:475–481, 2005</a:t>
            </a:r>
          </a:p>
          <a:p>
            <a:r>
              <a:rPr lang="en-IN" sz="2000" dirty="0" smtClean="0">
                <a:solidFill>
                  <a:schemeClr val="tx1"/>
                </a:solidFill>
              </a:rPr>
              <a:t>Comparison of endoscopic third </a:t>
            </a:r>
            <a:r>
              <a:rPr lang="en-IN" sz="2000" dirty="0" err="1" smtClean="0">
                <a:solidFill>
                  <a:schemeClr val="tx1"/>
                </a:solidFill>
              </a:rPr>
              <a:t>ventriculostomy</a:t>
            </a:r>
            <a:r>
              <a:rPr lang="en-IN" sz="2000" dirty="0" smtClean="0">
                <a:solidFill>
                  <a:schemeClr val="tx1"/>
                </a:solidFill>
              </a:rPr>
              <a:t> alone and combined with choroid plexus cauterization in infants younger than 1 year of age: a prospective study in 550 African children</a:t>
            </a:r>
          </a:p>
          <a:p>
            <a:r>
              <a:rPr lang="en-IN" sz="1600" dirty="0" smtClean="0">
                <a:solidFill>
                  <a:schemeClr val="tx1"/>
                </a:solidFill>
              </a:rPr>
              <a:t>BENJAMIN C. WARF, M.D.</a:t>
            </a:r>
          </a:p>
          <a:p>
            <a:r>
              <a:rPr lang="en-IN" sz="1200" dirty="0" smtClean="0">
                <a:solidFill>
                  <a:schemeClr val="tx1"/>
                </a:solidFill>
              </a:rPr>
              <a:t>CURE Children’s Hospital of Uganda, </a:t>
            </a:r>
            <a:r>
              <a:rPr lang="en-IN" sz="1200" dirty="0" err="1" smtClean="0">
                <a:solidFill>
                  <a:schemeClr val="tx1"/>
                </a:solidFill>
              </a:rPr>
              <a:t>Mbale</a:t>
            </a:r>
            <a:r>
              <a:rPr lang="en-IN" sz="1200" dirty="0" smtClean="0">
                <a:solidFill>
                  <a:schemeClr val="tx1"/>
                </a:solidFill>
              </a:rPr>
              <a:t>, Republic of Uganda</a:t>
            </a:r>
            <a:endParaRPr lang="en-IN" sz="1200" dirty="0">
              <a:solidFill>
                <a:schemeClr val="tx1"/>
              </a:solidFill>
            </a:endParaRPr>
          </a:p>
        </p:txBody>
      </p:sp>
      <p:sp>
        <p:nvSpPr>
          <p:cNvPr id="6" name="Rectangle 5"/>
          <p:cNvSpPr/>
          <p:nvPr/>
        </p:nvSpPr>
        <p:spPr>
          <a:xfrm>
            <a:off x="179512" y="3717032"/>
            <a:ext cx="8640960" cy="1152128"/>
          </a:xfrm>
          <a:prstGeom prst="rect">
            <a:avLst/>
          </a:prstGeom>
          <a:solidFill>
            <a:srgbClr val="FFFFB7"/>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smtClean="0">
                <a:solidFill>
                  <a:schemeClr val="tx1"/>
                </a:solidFill>
              </a:rPr>
              <a:t>The ETV–CPC(66%) was more successful (p&lt;0.0001)than ETV(47%) alone in infants younger than 1 year of age. In developing countries in which a dependence on shunts is dangerous, ETV–CPC may be the best option for treating hydrocephalus in infants, particularly for those with NPIH and </a:t>
            </a:r>
            <a:r>
              <a:rPr lang="en-IN" dirty="0" err="1" smtClean="0">
                <a:solidFill>
                  <a:schemeClr val="tx1"/>
                </a:solidFill>
              </a:rPr>
              <a:t>myelomeningocele</a:t>
            </a:r>
            <a:r>
              <a:rPr lang="en-IN" dirty="0" smtClean="0">
                <a:solidFill>
                  <a:schemeClr val="tx1"/>
                </a:solidFill>
              </a:rPr>
              <a:t>.</a:t>
            </a:r>
            <a:endParaRPr lang="en-IN" dirty="0">
              <a:solidFill>
                <a:schemeClr val="tx1"/>
              </a:solidFill>
            </a:endParaRPr>
          </a:p>
        </p:txBody>
      </p:sp>
      <p:sp>
        <p:nvSpPr>
          <p:cNvPr id="7" name="Rounded Rectangle 6"/>
          <p:cNvSpPr/>
          <p:nvPr/>
        </p:nvSpPr>
        <p:spPr>
          <a:xfrm>
            <a:off x="395536" y="5517232"/>
            <a:ext cx="7776864" cy="792088"/>
          </a:xfrm>
          <a:prstGeom prst="roundRect">
            <a:avLst/>
          </a:prstGeom>
          <a:solidFill>
            <a:srgbClr val="92D050"/>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Careful evaluation patients and ETV to be considered!!!</a:t>
            </a:r>
            <a:endParaRPr lang="en-IN" sz="20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Shunts</a:t>
            </a:r>
            <a:endParaRPr lang="en-IN" dirty="0"/>
          </a:p>
        </p:txBody>
      </p:sp>
      <p:sp>
        <p:nvSpPr>
          <p:cNvPr id="3" name="Content Placeholder 2"/>
          <p:cNvSpPr>
            <a:spLocks noGrp="1"/>
          </p:cNvSpPr>
          <p:nvPr>
            <p:ph idx="1"/>
          </p:nvPr>
        </p:nvSpPr>
        <p:spPr/>
        <p:txBody>
          <a:bodyPr>
            <a:normAutofit lnSpcReduction="10000"/>
          </a:bodyPr>
          <a:lstStyle/>
          <a:p>
            <a:pPr>
              <a:lnSpc>
                <a:spcPct val="90000"/>
              </a:lnSpc>
            </a:pPr>
            <a:r>
              <a:rPr lang="en-US" sz="2400" dirty="0" smtClean="0"/>
              <a:t>VP shunt</a:t>
            </a:r>
          </a:p>
          <a:p>
            <a:pPr>
              <a:lnSpc>
                <a:spcPct val="90000"/>
              </a:lnSpc>
            </a:pPr>
            <a:endParaRPr lang="en-US" sz="2400" dirty="0" smtClean="0"/>
          </a:p>
          <a:p>
            <a:pPr>
              <a:lnSpc>
                <a:spcPct val="90000"/>
              </a:lnSpc>
            </a:pPr>
            <a:r>
              <a:rPr lang="en-US" sz="2400" dirty="0" smtClean="0"/>
              <a:t>VA shunt- distal catheter placement via facial vein/ </a:t>
            </a:r>
            <a:r>
              <a:rPr lang="en-US" sz="2400" dirty="0" err="1" smtClean="0"/>
              <a:t>seldinger</a:t>
            </a:r>
            <a:r>
              <a:rPr lang="en-US" sz="2400" dirty="0" smtClean="0"/>
              <a:t> technique</a:t>
            </a:r>
          </a:p>
          <a:p>
            <a:pPr>
              <a:lnSpc>
                <a:spcPct val="90000"/>
              </a:lnSpc>
            </a:pPr>
            <a:endParaRPr lang="en-US" sz="2400" dirty="0" smtClean="0"/>
          </a:p>
          <a:p>
            <a:pPr>
              <a:lnSpc>
                <a:spcPct val="90000"/>
              </a:lnSpc>
            </a:pPr>
            <a:r>
              <a:rPr lang="en-US" sz="2400" dirty="0" err="1" smtClean="0"/>
              <a:t>Torkildsen</a:t>
            </a:r>
            <a:r>
              <a:rPr lang="en-US" sz="2400" dirty="0" smtClean="0"/>
              <a:t> shunt- ventricles to </a:t>
            </a:r>
            <a:r>
              <a:rPr lang="en-US" sz="2400" dirty="0" err="1" smtClean="0"/>
              <a:t>cisternal</a:t>
            </a:r>
            <a:r>
              <a:rPr lang="en-US" sz="2400" dirty="0" smtClean="0"/>
              <a:t> space.</a:t>
            </a:r>
          </a:p>
          <a:p>
            <a:pPr>
              <a:lnSpc>
                <a:spcPct val="90000"/>
              </a:lnSpc>
            </a:pPr>
            <a:endParaRPr lang="en-US" sz="2400" dirty="0" smtClean="0"/>
          </a:p>
          <a:p>
            <a:pPr>
              <a:lnSpc>
                <a:spcPct val="90000"/>
              </a:lnSpc>
            </a:pPr>
            <a:r>
              <a:rPr lang="en-US" sz="2400" dirty="0" smtClean="0"/>
              <a:t>Miscellaneous –</a:t>
            </a:r>
            <a:r>
              <a:rPr lang="en-US" sz="2400" dirty="0" err="1" smtClean="0"/>
              <a:t>Ventriculopleural</a:t>
            </a:r>
            <a:r>
              <a:rPr lang="en-US" sz="2400" dirty="0" smtClean="0"/>
              <a:t>, </a:t>
            </a:r>
            <a:r>
              <a:rPr lang="en-US" sz="2400" dirty="0" err="1" smtClean="0"/>
              <a:t>gallbladder,ureter</a:t>
            </a:r>
            <a:r>
              <a:rPr lang="en-US" sz="2400" dirty="0" smtClean="0"/>
              <a:t> or bladder.</a:t>
            </a:r>
          </a:p>
          <a:p>
            <a:pPr>
              <a:lnSpc>
                <a:spcPct val="90000"/>
              </a:lnSpc>
            </a:pPr>
            <a:endParaRPr lang="en-US" sz="2400" dirty="0" smtClean="0"/>
          </a:p>
          <a:p>
            <a:pPr>
              <a:lnSpc>
                <a:spcPct val="90000"/>
              </a:lnSpc>
            </a:pPr>
            <a:r>
              <a:rPr lang="en-US" sz="2400" dirty="0" smtClean="0"/>
              <a:t>LP/TP shunt</a:t>
            </a:r>
          </a:p>
          <a:p>
            <a:pPr>
              <a:lnSpc>
                <a:spcPct val="90000"/>
              </a:lnSpc>
            </a:pPr>
            <a:endParaRPr lang="en-US" sz="2400" dirty="0" smtClean="0"/>
          </a:p>
          <a:p>
            <a:pPr>
              <a:lnSpc>
                <a:spcPct val="90000"/>
              </a:lnSpc>
            </a:pPr>
            <a:r>
              <a:rPr lang="en-US" sz="2400" dirty="0" smtClean="0"/>
              <a:t>Cyst or subdural shunt</a:t>
            </a:r>
          </a:p>
          <a:p>
            <a:endParaRPr lang="en-IN" sz="2400" dirty="0" smtClean="0"/>
          </a:p>
          <a:p>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3"/>
          <p:cNvSpPr>
            <a:spLocks noGrp="1" noChangeArrowheads="1"/>
          </p:cNvSpPr>
          <p:nvPr>
            <p:ph idx="1"/>
          </p:nvPr>
        </p:nvSpPr>
        <p:spPr>
          <a:xfrm>
            <a:off x="762000" y="2209800"/>
            <a:ext cx="7772400" cy="4343400"/>
          </a:xfrm>
          <a:solidFill>
            <a:srgbClr val="CCFF66"/>
          </a:solidFill>
        </p:spPr>
        <p:txBody>
          <a:bodyPr/>
          <a:lstStyle/>
          <a:p>
            <a:r>
              <a:rPr lang="en-US" sz="2400" dirty="0" smtClean="0"/>
              <a:t>Shunt systems come in a variety of configurations and models but they have similar functional components:  </a:t>
            </a:r>
          </a:p>
          <a:p>
            <a:pPr lvl="1"/>
            <a:r>
              <a:rPr lang="en-US" sz="2000" dirty="0" smtClean="0">
                <a:solidFill>
                  <a:srgbClr val="002060"/>
                </a:solidFill>
              </a:rPr>
              <a:t>Valve Mechanisms – flow or differential</a:t>
            </a:r>
          </a:p>
          <a:p>
            <a:pPr lvl="1"/>
            <a:r>
              <a:rPr lang="en-US" sz="2000" dirty="0" smtClean="0">
                <a:solidFill>
                  <a:srgbClr val="002060"/>
                </a:solidFill>
              </a:rPr>
              <a:t>Fixed, programmable, or variable	settings	</a:t>
            </a:r>
          </a:p>
          <a:p>
            <a:pPr lvl="1"/>
            <a:r>
              <a:rPr lang="en-US" sz="2000" dirty="0" smtClean="0">
                <a:solidFill>
                  <a:srgbClr val="002060"/>
                </a:solidFill>
              </a:rPr>
              <a:t>Catheters</a:t>
            </a:r>
          </a:p>
          <a:p>
            <a:pPr lvl="2"/>
            <a:r>
              <a:rPr lang="en-US" sz="2000" dirty="0" smtClean="0">
                <a:solidFill>
                  <a:srgbClr val="002060"/>
                </a:solidFill>
              </a:rPr>
              <a:t>Ventricular (proximal)</a:t>
            </a:r>
          </a:p>
          <a:p>
            <a:pPr lvl="2"/>
            <a:r>
              <a:rPr lang="en-US" sz="2000" dirty="0" smtClean="0">
                <a:solidFill>
                  <a:srgbClr val="002060"/>
                </a:solidFill>
              </a:rPr>
              <a:t>Peritoneal/Atria (distal)</a:t>
            </a:r>
          </a:p>
          <a:p>
            <a:pPr lvl="1"/>
            <a:r>
              <a:rPr lang="en-US" sz="2000" dirty="0" smtClean="0">
                <a:solidFill>
                  <a:srgbClr val="002060"/>
                </a:solidFill>
              </a:rPr>
              <a:t>Accessories</a:t>
            </a:r>
          </a:p>
          <a:p>
            <a:pPr lvl="2"/>
            <a:r>
              <a:rPr lang="en-US" sz="2000" dirty="0" smtClean="0">
                <a:solidFill>
                  <a:srgbClr val="002060"/>
                </a:solidFill>
              </a:rPr>
              <a:t>Reservoirs, Siphon Devices</a:t>
            </a:r>
          </a:p>
          <a:p>
            <a:pPr lvl="2"/>
            <a:r>
              <a:rPr lang="en-US" sz="2000" dirty="0" smtClean="0">
                <a:solidFill>
                  <a:srgbClr val="002060"/>
                </a:solidFill>
              </a:rPr>
              <a:t>Connectors, Filters, Pumping Chambers</a:t>
            </a:r>
          </a:p>
          <a:p>
            <a:pPr lvl="2"/>
            <a:endParaRPr lang="en-US" sz="1800" u="sng" dirty="0" smtClean="0">
              <a:solidFill>
                <a:srgbClr val="002060"/>
              </a:solidFill>
            </a:endParaRPr>
          </a:p>
          <a:p>
            <a:pPr lvl="1"/>
            <a:endParaRPr lang="en-US" u="sng" dirty="0" smtClean="0"/>
          </a:p>
        </p:txBody>
      </p:sp>
      <p:sp>
        <p:nvSpPr>
          <p:cNvPr id="4" name="Title 3"/>
          <p:cNvSpPr>
            <a:spLocks noGrp="1"/>
          </p:cNvSpPr>
          <p:nvPr>
            <p:ph type="title"/>
          </p:nvPr>
        </p:nvSpPr>
        <p:spPr/>
        <p:txBody>
          <a:bodyPr/>
          <a:lstStyle/>
          <a:p>
            <a:r>
              <a:rPr lang="en-US" dirty="0" smtClean="0"/>
              <a:t>Shunt Systems</a:t>
            </a:r>
            <a:endParaRPr lang="en-IN" dirty="0"/>
          </a:p>
        </p:txBody>
      </p:sp>
      <p:pic>
        <p:nvPicPr>
          <p:cNvPr id="5" name="Picture 4" descr="C:\Users\Dr Manoj Phalak\Desktop\hcp\Hydrocephalus_ribbon_crystal_light_dark_jpg_1inch_tall.jpg"/>
          <p:cNvPicPr>
            <a:picLocks noChangeAspect="1" noChangeArrowheads="1"/>
          </p:cNvPicPr>
          <p:nvPr/>
        </p:nvPicPr>
        <p:blipFill>
          <a:blip r:embed="rId3" cstate="print"/>
          <a:srcRect/>
          <a:stretch>
            <a:fillRect/>
          </a:stretch>
        </p:blipFill>
        <p:spPr bwMode="auto">
          <a:xfrm>
            <a:off x="8028384" y="0"/>
            <a:ext cx="1115616" cy="1805041"/>
          </a:xfrm>
          <a:prstGeom prst="rect">
            <a:avLst/>
          </a:prstGeom>
          <a:noFill/>
        </p:spPr>
      </p:pic>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323528" y="332656"/>
            <a:ext cx="8229600" cy="1066800"/>
          </a:xfrm>
        </p:spPr>
        <p:txBody>
          <a:bodyPr/>
          <a:lstStyle/>
          <a:p>
            <a:pPr eaLnBrk="1" hangingPunct="1"/>
            <a:r>
              <a:rPr lang="en-US" dirty="0" smtClean="0"/>
              <a:t>Shunt Infections -Prevention</a:t>
            </a:r>
          </a:p>
        </p:txBody>
      </p:sp>
      <p:sp>
        <p:nvSpPr>
          <p:cNvPr id="61443" name="Content Placeholder 2"/>
          <p:cNvSpPr>
            <a:spLocks noGrp="1"/>
          </p:cNvSpPr>
          <p:nvPr>
            <p:ph idx="1"/>
          </p:nvPr>
        </p:nvSpPr>
        <p:spPr>
          <a:xfrm>
            <a:off x="179512" y="1196752"/>
            <a:ext cx="8229600" cy="4325112"/>
          </a:xfrm>
        </p:spPr>
        <p:txBody>
          <a:bodyPr>
            <a:normAutofit/>
          </a:bodyPr>
          <a:lstStyle/>
          <a:p>
            <a:pPr eaLnBrk="1" hangingPunct="1"/>
            <a:r>
              <a:rPr lang="en-US" sz="1800" dirty="0" smtClean="0"/>
              <a:t>Sterile surgical technique.</a:t>
            </a:r>
          </a:p>
          <a:p>
            <a:pPr eaLnBrk="1" hangingPunct="1"/>
            <a:r>
              <a:rPr lang="en-US" sz="1800" dirty="0" smtClean="0"/>
              <a:t>Use of double gloves (</a:t>
            </a:r>
            <a:r>
              <a:rPr lang="en-US" sz="1800" dirty="0" err="1" smtClean="0"/>
              <a:t>Kulkarni</a:t>
            </a:r>
            <a:r>
              <a:rPr lang="en-US" sz="1800" dirty="0" smtClean="0"/>
              <a:t> et al – loss of glove integrity-30% ), Prevent CSF leakage to skin</a:t>
            </a:r>
          </a:p>
          <a:p>
            <a:r>
              <a:rPr lang="en-US" sz="1800" dirty="0" smtClean="0"/>
              <a:t>Change glove when handling shunt.(</a:t>
            </a:r>
            <a:r>
              <a:rPr lang="en-US" sz="1800" dirty="0" err="1" smtClean="0"/>
              <a:t>Atiq</a:t>
            </a:r>
            <a:r>
              <a:rPr lang="en-US" sz="1800" dirty="0" smtClean="0"/>
              <a:t> </a:t>
            </a:r>
            <a:r>
              <a:rPr lang="en-US" sz="1800" dirty="0" err="1" smtClean="0"/>
              <a:t>ur</a:t>
            </a:r>
            <a:r>
              <a:rPr lang="en-US" sz="1800" dirty="0" smtClean="0"/>
              <a:t> </a:t>
            </a:r>
            <a:r>
              <a:rPr lang="en-US" sz="1800" dirty="0" err="1" smtClean="0"/>
              <a:t>Rehman</a:t>
            </a:r>
            <a:r>
              <a:rPr lang="en-US" sz="1800" dirty="0" smtClean="0"/>
              <a:t> et al,  </a:t>
            </a:r>
            <a:r>
              <a:rPr lang="en-IN" sz="1400" b="1" dirty="0" smtClean="0"/>
              <a:t>Journal of Neurosurgery paediatrics </a:t>
            </a:r>
            <a:r>
              <a:rPr lang="en-IN" sz="1400" dirty="0" smtClean="0"/>
              <a:t>Jun 2010 / Vol. 5 / No. 6 / Pages 569-572</a:t>
            </a:r>
            <a:r>
              <a:rPr lang="en-US" sz="1400" dirty="0" smtClean="0"/>
              <a:t>)</a:t>
            </a:r>
          </a:p>
          <a:p>
            <a:pPr eaLnBrk="1" hangingPunct="1"/>
            <a:r>
              <a:rPr lang="en-US" sz="1800" dirty="0" smtClean="0"/>
              <a:t>Antibiotic impregnated shunt tubing.</a:t>
            </a:r>
          </a:p>
          <a:p>
            <a:pPr eaLnBrk="1" hangingPunct="1"/>
            <a:r>
              <a:rPr lang="en-US" sz="1800" dirty="0" smtClean="0"/>
              <a:t>Use of antibiotics before dental procedures, one piece system, biannual screening, hypothermia during surgery.</a:t>
            </a:r>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172400" y="1"/>
            <a:ext cx="971600" cy="1572026"/>
          </a:xfrm>
          <a:prstGeom prst="rect">
            <a:avLst/>
          </a:prstGeom>
          <a:noFill/>
        </p:spPr>
      </p:pic>
      <p:sp>
        <p:nvSpPr>
          <p:cNvPr id="6" name="Rounded Rectangular Callout 5"/>
          <p:cNvSpPr/>
          <p:nvPr/>
        </p:nvSpPr>
        <p:spPr>
          <a:xfrm>
            <a:off x="179512" y="3861048"/>
            <a:ext cx="8640960" cy="1368152"/>
          </a:xfrm>
          <a:prstGeom prst="wedgeRoundRectCallout">
            <a:avLst/>
          </a:prstGeom>
          <a:noFill/>
          <a:ln w="34925">
            <a:solidFill>
              <a:srgbClr val="FF0000"/>
            </a:solid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7"/>
          <p:cNvSpPr/>
          <p:nvPr/>
        </p:nvSpPr>
        <p:spPr>
          <a:xfrm>
            <a:off x="251520" y="3861048"/>
            <a:ext cx="8604448" cy="1261884"/>
          </a:xfrm>
          <a:prstGeom prst="rect">
            <a:avLst/>
          </a:prstGeom>
          <a:ln w="0">
            <a:noFill/>
          </a:ln>
        </p:spPr>
        <p:txBody>
          <a:bodyPr wrap="square">
            <a:spAutoFit/>
          </a:bodyPr>
          <a:lstStyle/>
          <a:p>
            <a:r>
              <a:rPr lang="pt-BR" sz="2400" dirty="0" smtClean="0"/>
              <a:t>Antibiotic prophylaxis for surgical introduction of intracranial ventricular shunts (Review)</a:t>
            </a:r>
          </a:p>
          <a:p>
            <a:r>
              <a:rPr lang="pt-BR" sz="1400" dirty="0" smtClean="0"/>
              <a:t>Ratilal BO , Costa J, Sampai O C</a:t>
            </a:r>
          </a:p>
          <a:p>
            <a:r>
              <a:rPr lang="en-IN" sz="1400" dirty="0" smtClean="0"/>
              <a:t>The Cochrane Collaboration and published in The Cochrane Library 2009, Issue 1</a:t>
            </a:r>
            <a:endParaRPr lang="en-IN" sz="1400" dirty="0"/>
          </a:p>
        </p:txBody>
      </p:sp>
      <p:sp>
        <p:nvSpPr>
          <p:cNvPr id="9" name="Rounded Rectangle 8"/>
          <p:cNvSpPr/>
          <p:nvPr/>
        </p:nvSpPr>
        <p:spPr>
          <a:xfrm>
            <a:off x="179512" y="5301208"/>
            <a:ext cx="8964488" cy="1368152"/>
          </a:xfrm>
          <a:prstGeom prst="roundRect">
            <a:avLst/>
          </a:prstGeom>
          <a:solidFill>
            <a:srgbClr val="FFFF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dirty="0" smtClean="0">
                <a:solidFill>
                  <a:schemeClr val="tx1"/>
                </a:solidFill>
              </a:rPr>
              <a:t> Demonstrated a </a:t>
            </a:r>
            <a:r>
              <a:rPr lang="en-IN" sz="1600" b="1" dirty="0" smtClean="0">
                <a:solidFill>
                  <a:schemeClr val="tx1"/>
                </a:solidFill>
              </a:rPr>
              <a:t>benefit of systemic prophylactic antibiotics for the </a:t>
            </a:r>
            <a:r>
              <a:rPr lang="en-IN" sz="1600" b="1" dirty="0" err="1" smtClean="0">
                <a:solidFill>
                  <a:schemeClr val="tx1"/>
                </a:solidFill>
              </a:rPr>
              <a:t>ﬁrst</a:t>
            </a:r>
            <a:r>
              <a:rPr lang="en-IN" sz="1600" b="1" dirty="0" smtClean="0">
                <a:solidFill>
                  <a:schemeClr val="tx1"/>
                </a:solidFill>
              </a:rPr>
              <a:t> 24 hours postoperatively </a:t>
            </a:r>
            <a:r>
              <a:rPr lang="en-IN" sz="1600" dirty="0" smtClean="0">
                <a:solidFill>
                  <a:schemeClr val="tx1"/>
                </a:solidFill>
              </a:rPr>
              <a:t>to prevent shunt infection, regardless of the patient’s age and the type of internal shunt used. The </a:t>
            </a:r>
            <a:r>
              <a:rPr lang="en-IN" sz="1600" dirty="0" err="1" smtClean="0">
                <a:solidFill>
                  <a:schemeClr val="tx1"/>
                </a:solidFill>
              </a:rPr>
              <a:t>beneﬁt</a:t>
            </a:r>
            <a:r>
              <a:rPr lang="en-IN" sz="1600" dirty="0" smtClean="0">
                <a:solidFill>
                  <a:schemeClr val="tx1"/>
                </a:solidFill>
              </a:rPr>
              <a:t> of its use after this period remains uncertain.</a:t>
            </a:r>
          </a:p>
          <a:p>
            <a:r>
              <a:rPr lang="en-IN" sz="1600" dirty="0" smtClean="0">
                <a:solidFill>
                  <a:schemeClr val="tx1"/>
                </a:solidFill>
              </a:rPr>
              <a:t>Evidence suggests that </a:t>
            </a:r>
            <a:r>
              <a:rPr lang="en-IN" sz="1600" b="1" dirty="0" smtClean="0">
                <a:solidFill>
                  <a:schemeClr val="tx1"/>
                </a:solidFill>
              </a:rPr>
              <a:t>antibiotic-impregnated catheters reduce the incidence of shunt infection</a:t>
            </a:r>
            <a:endParaRPr lang="en-IN" sz="1600" b="1"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3"/>
          <p:cNvSpPr>
            <a:spLocks noGrp="1"/>
          </p:cNvSpPr>
          <p:nvPr>
            <p:ph type="title"/>
          </p:nvPr>
        </p:nvSpPr>
        <p:spPr>
          <a:xfrm>
            <a:off x="0" y="404664"/>
            <a:ext cx="8229600" cy="1066800"/>
          </a:xfrm>
        </p:spPr>
        <p:txBody>
          <a:bodyPr/>
          <a:lstStyle/>
          <a:p>
            <a:r>
              <a:rPr lang="en-US" dirty="0" smtClean="0"/>
              <a:t>Advancements in biomaterials</a:t>
            </a:r>
            <a:endParaRPr lang="en-IN" dirty="0" smtClean="0"/>
          </a:p>
        </p:txBody>
      </p:sp>
      <p:sp>
        <p:nvSpPr>
          <p:cNvPr id="96259" name="Content Placeholder 4"/>
          <p:cNvSpPr>
            <a:spLocks noGrp="1"/>
          </p:cNvSpPr>
          <p:nvPr>
            <p:ph idx="1"/>
          </p:nvPr>
        </p:nvSpPr>
        <p:spPr>
          <a:xfrm>
            <a:off x="0" y="1124744"/>
            <a:ext cx="8028384" cy="1440160"/>
          </a:xfrm>
        </p:spPr>
        <p:txBody>
          <a:bodyPr>
            <a:normAutofit/>
          </a:bodyPr>
          <a:lstStyle/>
          <a:p>
            <a:r>
              <a:rPr lang="en-US" sz="2000" dirty="0" smtClean="0"/>
              <a:t>Antibiotic impregnated shunt </a:t>
            </a:r>
            <a:r>
              <a:rPr lang="en-US" sz="2000" dirty="0" err="1" smtClean="0"/>
              <a:t>tubings</a:t>
            </a:r>
            <a:r>
              <a:rPr lang="en-US" sz="2000" dirty="0" smtClean="0"/>
              <a:t>.</a:t>
            </a:r>
          </a:p>
          <a:p>
            <a:r>
              <a:rPr lang="en-US" sz="2000" dirty="0" smtClean="0"/>
              <a:t>Coated silicone </a:t>
            </a:r>
            <a:r>
              <a:rPr lang="en-US" sz="2000" dirty="0" err="1" smtClean="0"/>
              <a:t>tubings</a:t>
            </a:r>
            <a:r>
              <a:rPr lang="en-US" sz="2000" dirty="0" smtClean="0"/>
              <a:t> for converting them into hydrophilic and more lubricious material.- valve is not included, only proximal and distal catheter</a:t>
            </a:r>
            <a:endParaRPr lang="en-IN" sz="2000" dirty="0" smtClean="0"/>
          </a:p>
        </p:txBody>
      </p:sp>
      <p:pic>
        <p:nvPicPr>
          <p:cNvPr id="4" name="Picture 3" descr="C:\Users\Dr Manoj Phalak\Desktop\hcp\Hydrocephalus_ribbon_crystal_light_dark_jpg_1inch_tall.jpg"/>
          <p:cNvPicPr>
            <a:picLocks noChangeAspect="1" noChangeArrowheads="1"/>
          </p:cNvPicPr>
          <p:nvPr/>
        </p:nvPicPr>
        <p:blipFill>
          <a:blip r:embed="rId3" cstate="print"/>
          <a:srcRect/>
          <a:stretch>
            <a:fillRect/>
          </a:stretch>
        </p:blipFill>
        <p:spPr bwMode="auto">
          <a:xfrm>
            <a:off x="8028384" y="0"/>
            <a:ext cx="1115616" cy="1805041"/>
          </a:xfrm>
          <a:prstGeom prst="rect">
            <a:avLst/>
          </a:prstGeom>
          <a:noFill/>
        </p:spPr>
      </p:pic>
      <p:sp>
        <p:nvSpPr>
          <p:cNvPr id="5" name="Rectangle 4"/>
          <p:cNvSpPr/>
          <p:nvPr/>
        </p:nvSpPr>
        <p:spPr>
          <a:xfrm>
            <a:off x="395536" y="2564904"/>
            <a:ext cx="4104456" cy="4293096"/>
          </a:xfrm>
          <a:prstGeom prst="rect">
            <a:avLst/>
          </a:prstGeom>
          <a:no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smtClean="0">
                <a:solidFill>
                  <a:schemeClr val="tx1"/>
                </a:solidFill>
              </a:rPr>
              <a:t>Antibiotic impregnated shunts</a:t>
            </a:r>
          </a:p>
          <a:p>
            <a:r>
              <a:rPr lang="en-GB" b="1" dirty="0" smtClean="0">
                <a:solidFill>
                  <a:schemeClr val="tx1"/>
                </a:solidFill>
              </a:rPr>
              <a:t>(Codman)</a:t>
            </a:r>
          </a:p>
          <a:p>
            <a:pPr>
              <a:buFontTx/>
              <a:buChar char="»"/>
            </a:pPr>
            <a:endParaRPr lang="en-GB" i="1" dirty="0" smtClean="0">
              <a:solidFill>
                <a:schemeClr val="tx1"/>
              </a:solidFill>
            </a:endParaRPr>
          </a:p>
          <a:p>
            <a:pPr>
              <a:buFontTx/>
              <a:buChar char="»"/>
            </a:pPr>
            <a:r>
              <a:rPr lang="en-GB" i="1" dirty="0" smtClean="0">
                <a:solidFill>
                  <a:schemeClr val="tx1"/>
                </a:solidFill>
              </a:rPr>
              <a:t>Ventricular and Distal Silicone Catheters</a:t>
            </a:r>
          </a:p>
          <a:p>
            <a:pPr lvl="2">
              <a:buFontTx/>
              <a:buChar char="»"/>
            </a:pPr>
            <a:endParaRPr lang="en-GB" i="1" dirty="0" smtClean="0">
              <a:solidFill>
                <a:schemeClr val="tx1"/>
              </a:solidFill>
            </a:endParaRPr>
          </a:p>
          <a:p>
            <a:pPr>
              <a:buFontTx/>
              <a:buChar char="»"/>
            </a:pPr>
            <a:r>
              <a:rPr lang="en-GB" i="1" dirty="0" smtClean="0">
                <a:solidFill>
                  <a:schemeClr val="tx1"/>
                </a:solidFill>
              </a:rPr>
              <a:t>Impregnated with Two Antibiotics   	-</a:t>
            </a:r>
            <a:r>
              <a:rPr lang="en-GB" i="1" dirty="0" err="1" smtClean="0">
                <a:solidFill>
                  <a:schemeClr val="tx1"/>
                </a:solidFill>
              </a:rPr>
              <a:t>Rifampicin</a:t>
            </a:r>
            <a:r>
              <a:rPr lang="en-GB" i="1" dirty="0" smtClean="0">
                <a:solidFill>
                  <a:schemeClr val="tx1"/>
                </a:solidFill>
              </a:rPr>
              <a:t> &amp; </a:t>
            </a:r>
            <a:r>
              <a:rPr lang="en-GB" i="1" dirty="0" err="1" smtClean="0">
                <a:solidFill>
                  <a:schemeClr val="tx1"/>
                </a:solidFill>
              </a:rPr>
              <a:t>Clindamycin</a:t>
            </a:r>
            <a:endParaRPr lang="en-GB" i="1" dirty="0" smtClean="0">
              <a:solidFill>
                <a:schemeClr val="tx1"/>
              </a:solidFill>
            </a:endParaRPr>
          </a:p>
          <a:p>
            <a:pPr>
              <a:buFontTx/>
              <a:buChar char="»"/>
            </a:pPr>
            <a:r>
              <a:rPr lang="en-GB" i="1" dirty="0" smtClean="0">
                <a:solidFill>
                  <a:schemeClr val="tx1"/>
                </a:solidFill>
              </a:rPr>
              <a:t>And they are </a:t>
            </a:r>
            <a:r>
              <a:rPr lang="en-GB" i="1" dirty="0" smtClean="0">
                <a:solidFill>
                  <a:srgbClr val="F6640A"/>
                </a:solidFill>
              </a:rPr>
              <a:t>ORANGE!!!</a:t>
            </a:r>
          </a:p>
          <a:p>
            <a:pPr>
              <a:buFontTx/>
              <a:buChar char="»"/>
            </a:pPr>
            <a:endParaRPr lang="en-GB" i="1" dirty="0" smtClean="0">
              <a:solidFill>
                <a:schemeClr val="tx1"/>
              </a:solidFill>
            </a:endParaRPr>
          </a:p>
          <a:p>
            <a:pPr>
              <a:buFontTx/>
              <a:buChar char="»"/>
            </a:pPr>
            <a:r>
              <a:rPr lang="en-GB" i="1" dirty="0" smtClean="0">
                <a:solidFill>
                  <a:schemeClr val="tx1"/>
                </a:solidFill>
              </a:rPr>
              <a:t>Drugs are trapped between matrix molecules and are eluted slowly, activated by CSF/water, </a:t>
            </a:r>
          </a:p>
          <a:p>
            <a:pPr>
              <a:buFontTx/>
              <a:buChar char="»"/>
            </a:pPr>
            <a:r>
              <a:rPr lang="en-GB" i="1" dirty="0" smtClean="0">
                <a:solidFill>
                  <a:schemeClr val="tx1"/>
                </a:solidFill>
              </a:rPr>
              <a:t>Antibiotics are eluted till 28 days</a:t>
            </a:r>
          </a:p>
          <a:p>
            <a:pPr>
              <a:buFontTx/>
              <a:buChar char="»"/>
            </a:pPr>
            <a:r>
              <a:rPr lang="en-GB" i="1" dirty="0" smtClean="0">
                <a:solidFill>
                  <a:schemeClr val="tx1"/>
                </a:solidFill>
              </a:rPr>
              <a:t>Do not soak in saline</a:t>
            </a:r>
          </a:p>
          <a:p>
            <a:endParaRPr lang="en-GB" i="1" dirty="0">
              <a:solidFill>
                <a:schemeClr val="accent1">
                  <a:lumMod val="75000"/>
                </a:schemeClr>
              </a:solidFill>
            </a:endParaRPr>
          </a:p>
        </p:txBody>
      </p:sp>
      <p:sp>
        <p:nvSpPr>
          <p:cNvPr id="6" name="Rectangle 5"/>
          <p:cNvSpPr/>
          <p:nvPr/>
        </p:nvSpPr>
        <p:spPr>
          <a:xfrm>
            <a:off x="5004048" y="2564904"/>
            <a:ext cx="3888432" cy="4293096"/>
          </a:xfrm>
          <a:prstGeom prst="rect">
            <a:avLst/>
          </a:prstGeom>
          <a:no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dirty="0" err="1" smtClean="0">
                <a:solidFill>
                  <a:schemeClr val="tx1"/>
                </a:solidFill>
                <a:latin typeface="Georgia" pitchFamily="18" charset="0"/>
              </a:rPr>
              <a:t>Bioglide</a:t>
            </a:r>
            <a:r>
              <a:rPr lang="en-US" b="1" dirty="0" smtClean="0">
                <a:solidFill>
                  <a:schemeClr val="tx1"/>
                </a:solidFill>
                <a:latin typeface="Georgia" pitchFamily="18" charset="0"/>
              </a:rPr>
              <a:t>(</a:t>
            </a:r>
            <a:r>
              <a:rPr lang="en-US" b="1" dirty="0" err="1" smtClean="0">
                <a:solidFill>
                  <a:schemeClr val="tx1"/>
                </a:solidFill>
                <a:latin typeface="Georgia" pitchFamily="18" charset="0"/>
              </a:rPr>
              <a:t>Medtronics</a:t>
            </a:r>
            <a:r>
              <a:rPr lang="en-US" b="1" dirty="0" smtClean="0">
                <a:solidFill>
                  <a:schemeClr val="tx1"/>
                </a:solidFill>
                <a:latin typeface="Georgia" pitchFamily="18" charset="0"/>
              </a:rPr>
              <a:t>)</a:t>
            </a:r>
          </a:p>
          <a:p>
            <a:pPr marL="365760" lvl="0" indent="-256032">
              <a:lnSpc>
                <a:spcPct val="79000"/>
              </a:lnSpc>
              <a:spcBef>
                <a:spcPts val="300"/>
              </a:spcBef>
              <a:buClr>
                <a:schemeClr val="accent3"/>
              </a:buClr>
              <a:buFont typeface="Georgia"/>
              <a:buChar char="•"/>
              <a:defRPr/>
            </a:pPr>
            <a:endParaRPr lang="en-US" dirty="0" smtClean="0">
              <a:solidFill>
                <a:schemeClr val="tx1"/>
              </a:solidFill>
              <a:latin typeface="Georgia" pitchFamily="18" charset="0"/>
            </a:endParaRPr>
          </a:p>
          <a:p>
            <a:pPr marL="365760" lvl="0" indent="-256032">
              <a:lnSpc>
                <a:spcPct val="79000"/>
              </a:lnSpc>
              <a:spcBef>
                <a:spcPts val="300"/>
              </a:spcBef>
              <a:buClr>
                <a:schemeClr val="accent3"/>
              </a:buClr>
              <a:buFont typeface="Georgia"/>
              <a:buChar char="•"/>
              <a:defRPr/>
            </a:pPr>
            <a:r>
              <a:rPr lang="en-US" i="1" dirty="0" err="1" smtClean="0">
                <a:solidFill>
                  <a:schemeClr val="tx1"/>
                </a:solidFill>
                <a:latin typeface="Georgia" pitchFamily="18" charset="0"/>
              </a:rPr>
              <a:t>BioGlide</a:t>
            </a:r>
            <a:r>
              <a:rPr lang="en-US" i="1" dirty="0" smtClean="0">
                <a:solidFill>
                  <a:schemeClr val="tx1"/>
                </a:solidFill>
                <a:latin typeface="Georgia" pitchFamily="18" charset="0"/>
              </a:rPr>
              <a:t> is a covalently-bonded </a:t>
            </a:r>
            <a:r>
              <a:rPr lang="en-US" i="1" dirty="0" err="1" smtClean="0">
                <a:solidFill>
                  <a:schemeClr val="tx1"/>
                </a:solidFill>
                <a:latin typeface="Georgia" pitchFamily="18" charset="0"/>
              </a:rPr>
              <a:t>hydrogel</a:t>
            </a:r>
            <a:r>
              <a:rPr lang="en-US" i="1" dirty="0" smtClean="0">
                <a:solidFill>
                  <a:schemeClr val="tx1"/>
                </a:solidFill>
                <a:latin typeface="Georgia" pitchFamily="18" charset="0"/>
              </a:rPr>
              <a:t> that aids with ease of insertion, reduces bacterial adhesion, and absorbs water-</a:t>
            </a:r>
            <a:r>
              <a:rPr lang="en-US" i="1" dirty="0" err="1" smtClean="0">
                <a:solidFill>
                  <a:schemeClr val="tx1"/>
                </a:solidFill>
                <a:latin typeface="Georgia" pitchFamily="18" charset="0"/>
              </a:rPr>
              <a:t>soluable</a:t>
            </a:r>
            <a:r>
              <a:rPr lang="en-US" i="1" dirty="0" smtClean="0">
                <a:solidFill>
                  <a:schemeClr val="tx1"/>
                </a:solidFill>
                <a:latin typeface="Georgia" pitchFamily="18" charset="0"/>
              </a:rPr>
              <a:t> antibiotic solutions</a:t>
            </a:r>
          </a:p>
          <a:p>
            <a:pPr marL="365760" lvl="0" indent="-256032">
              <a:lnSpc>
                <a:spcPct val="79000"/>
              </a:lnSpc>
              <a:spcBef>
                <a:spcPts val="300"/>
              </a:spcBef>
              <a:buClr>
                <a:schemeClr val="accent3"/>
              </a:buClr>
              <a:buFont typeface="Georgia"/>
              <a:buChar char="•"/>
              <a:defRPr/>
            </a:pPr>
            <a:endParaRPr lang="en-US" dirty="0" smtClean="0">
              <a:solidFill>
                <a:schemeClr val="tx1"/>
              </a:solidFill>
              <a:latin typeface="Georgia" pitchFamily="18" charset="0"/>
            </a:endParaRPr>
          </a:p>
          <a:p>
            <a:pPr marL="365760" lvl="0" indent="-256032">
              <a:lnSpc>
                <a:spcPct val="79000"/>
              </a:lnSpc>
              <a:spcBef>
                <a:spcPts val="300"/>
              </a:spcBef>
              <a:buClr>
                <a:schemeClr val="accent3"/>
              </a:buClr>
              <a:buFont typeface="Georgia"/>
              <a:buChar char="•"/>
              <a:defRPr/>
            </a:pPr>
            <a:r>
              <a:rPr lang="en-US" dirty="0" smtClean="0">
                <a:solidFill>
                  <a:schemeClr val="tx1"/>
                </a:solidFill>
                <a:latin typeface="Georgia" pitchFamily="18" charset="0"/>
              </a:rPr>
              <a:t>Created to address the issue of “infection”</a:t>
            </a:r>
          </a:p>
          <a:p>
            <a:pPr marL="365760" lvl="0" indent="-256032">
              <a:lnSpc>
                <a:spcPct val="79000"/>
              </a:lnSpc>
              <a:spcBef>
                <a:spcPts val="300"/>
              </a:spcBef>
              <a:buClr>
                <a:schemeClr val="accent3"/>
              </a:buClr>
              <a:buFont typeface="Georgia"/>
              <a:buChar char="•"/>
              <a:defRPr/>
            </a:pPr>
            <a:endParaRPr lang="en-US" dirty="0" smtClean="0">
              <a:solidFill>
                <a:schemeClr val="tx1"/>
              </a:solidFill>
              <a:latin typeface="Georgia" pitchFamily="18" charset="0"/>
            </a:endParaRPr>
          </a:p>
          <a:p>
            <a:pPr marL="365760" lvl="0" indent="-256032">
              <a:lnSpc>
                <a:spcPct val="79000"/>
              </a:lnSpc>
              <a:spcBef>
                <a:spcPts val="300"/>
              </a:spcBef>
              <a:buClr>
                <a:schemeClr val="accent3"/>
              </a:buClr>
              <a:buFont typeface="Georgia"/>
              <a:buChar char="•"/>
              <a:defRPr/>
            </a:pPr>
            <a:r>
              <a:rPr lang="en-US" dirty="0" smtClean="0">
                <a:solidFill>
                  <a:schemeClr val="tx1"/>
                </a:solidFill>
                <a:latin typeface="Georgia" pitchFamily="18" charset="0"/>
              </a:rPr>
              <a:t>Ease of use of convenient antibiotics</a:t>
            </a:r>
          </a:p>
          <a:p>
            <a:pPr marL="365760" lvl="0" indent="-256032">
              <a:lnSpc>
                <a:spcPct val="79000"/>
              </a:lnSpc>
              <a:spcBef>
                <a:spcPts val="300"/>
              </a:spcBef>
              <a:buClr>
                <a:schemeClr val="accent3"/>
              </a:buClr>
              <a:buFont typeface="Georgia"/>
              <a:buChar char="•"/>
              <a:defRPr/>
            </a:pPr>
            <a:endParaRPr lang="en-US" dirty="0" smtClean="0">
              <a:solidFill>
                <a:schemeClr val="tx1"/>
              </a:solidFill>
              <a:latin typeface="Georgia" pitchFamily="18" charset="0"/>
            </a:endParaRPr>
          </a:p>
          <a:p>
            <a:pPr marL="365760" lvl="0" indent="-256032">
              <a:lnSpc>
                <a:spcPct val="79000"/>
              </a:lnSpc>
              <a:spcBef>
                <a:spcPts val="300"/>
              </a:spcBef>
              <a:buClr>
                <a:schemeClr val="accent3"/>
              </a:buClr>
              <a:buFont typeface="Georgia"/>
              <a:buChar char="•"/>
              <a:defRPr/>
            </a:pPr>
            <a:r>
              <a:rPr lang="en-US" dirty="0" smtClean="0">
                <a:solidFill>
                  <a:schemeClr val="tx1"/>
                </a:solidFill>
                <a:latin typeface="Georgia" pitchFamily="18" charset="0"/>
              </a:rPr>
              <a:t>Retains antibiotics up to 5 days</a:t>
            </a:r>
          </a:p>
          <a:p>
            <a:pPr marL="365760" lvl="0" indent="-256032">
              <a:lnSpc>
                <a:spcPct val="79000"/>
              </a:lnSpc>
              <a:spcBef>
                <a:spcPts val="300"/>
              </a:spcBef>
              <a:buClr>
                <a:schemeClr val="accent3"/>
              </a:buClr>
              <a:buFont typeface="Georgia"/>
              <a:buChar char="•"/>
              <a:defRPr/>
            </a:pPr>
            <a:endParaRPr lang="en-US" dirty="0" smtClean="0">
              <a:solidFill>
                <a:schemeClr val="tx1"/>
              </a:solidFill>
              <a:latin typeface="Georgia" pitchFamily="18" charset="0"/>
            </a:endParaRPr>
          </a:p>
          <a:p>
            <a:pPr marL="365760" lvl="0" indent="-256032">
              <a:lnSpc>
                <a:spcPct val="79000"/>
              </a:lnSpc>
              <a:spcBef>
                <a:spcPts val="300"/>
              </a:spcBef>
              <a:buClr>
                <a:schemeClr val="accent3"/>
              </a:buClr>
              <a:buFont typeface="Georgia"/>
              <a:buChar char="•"/>
              <a:defRPr/>
            </a:pPr>
            <a:r>
              <a:rPr lang="en-US" dirty="0" smtClean="0">
                <a:solidFill>
                  <a:schemeClr val="tx1"/>
                </a:solidFill>
                <a:latin typeface="Georgia" pitchFamily="18" charset="0"/>
              </a:rPr>
              <a:t>??difficulty in handling</a:t>
            </a:r>
          </a:p>
          <a:p>
            <a:endParaRPr lang="en-IN" dirty="0">
              <a:solidFill>
                <a:schemeClr val="tx1"/>
              </a:solidFill>
              <a:latin typeface="Georgia" pitchFamily="18"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latin typeface="+mn-lt"/>
            </a:endParaRPr>
          </a:p>
        </p:txBody>
      </p:sp>
      <p:sp>
        <p:nvSpPr>
          <p:cNvPr id="3" name="Content Placeholder 2"/>
          <p:cNvSpPr>
            <a:spLocks noGrp="1"/>
          </p:cNvSpPr>
          <p:nvPr>
            <p:ph idx="1"/>
          </p:nvPr>
        </p:nvSpPr>
        <p:spPr/>
        <p:txBody>
          <a:bodyPr>
            <a:normAutofit/>
          </a:bodyPr>
          <a:lstStyle/>
          <a:p>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
        <p:nvSpPr>
          <p:cNvPr id="5" name="Rounded Rectangular Callout 4"/>
          <p:cNvSpPr/>
          <p:nvPr/>
        </p:nvSpPr>
        <p:spPr>
          <a:xfrm>
            <a:off x="251520" y="260648"/>
            <a:ext cx="7668344" cy="1872208"/>
          </a:xfrm>
          <a:prstGeom prst="wedgeRoundRectCallout">
            <a:avLst/>
          </a:prstGeom>
          <a:noFill/>
          <a:ln w="41275">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400" dirty="0" smtClean="0">
                <a:solidFill>
                  <a:schemeClr val="tx1"/>
                </a:solidFill>
              </a:rPr>
              <a:t>Effect of Antibiotic-Impregnated Shunts on Infection Rate in Adult Hydrocephalus: A Single Institution’s Experience</a:t>
            </a:r>
          </a:p>
          <a:p>
            <a:r>
              <a:rPr lang="en-IN" sz="1600" dirty="0" smtClean="0">
                <a:solidFill>
                  <a:schemeClr val="tx1"/>
                </a:solidFill>
              </a:rPr>
              <a:t>S. Harrison Farber, Scott L. Parker, </a:t>
            </a:r>
            <a:r>
              <a:rPr lang="en-IN" sz="1600" dirty="0" err="1" smtClean="0">
                <a:solidFill>
                  <a:schemeClr val="tx1"/>
                </a:solidFill>
              </a:rPr>
              <a:t>Owoicho</a:t>
            </a:r>
            <a:r>
              <a:rPr lang="en-IN" sz="1600" dirty="0" smtClean="0">
                <a:solidFill>
                  <a:schemeClr val="tx1"/>
                </a:solidFill>
              </a:rPr>
              <a:t> </a:t>
            </a:r>
            <a:r>
              <a:rPr lang="en-IN" sz="1600" dirty="0" err="1" smtClean="0">
                <a:solidFill>
                  <a:schemeClr val="tx1"/>
                </a:solidFill>
              </a:rPr>
              <a:t>Adogwa</a:t>
            </a:r>
            <a:r>
              <a:rPr lang="en-IN" sz="1600" dirty="0" smtClean="0">
                <a:solidFill>
                  <a:schemeClr val="tx1"/>
                </a:solidFill>
              </a:rPr>
              <a:t>, Matthew J. </a:t>
            </a:r>
            <a:r>
              <a:rPr lang="en-IN" sz="1600" dirty="0" err="1" smtClean="0">
                <a:solidFill>
                  <a:schemeClr val="tx1"/>
                </a:solidFill>
              </a:rPr>
              <a:t>McGirt</a:t>
            </a:r>
            <a:r>
              <a:rPr lang="en-IN" sz="1600" dirty="0" smtClean="0">
                <a:solidFill>
                  <a:schemeClr val="tx1"/>
                </a:solidFill>
              </a:rPr>
              <a:t>,</a:t>
            </a:r>
          </a:p>
          <a:p>
            <a:r>
              <a:rPr lang="en-IN" sz="1600" dirty="0" smtClean="0">
                <a:solidFill>
                  <a:schemeClr val="tx1"/>
                </a:solidFill>
              </a:rPr>
              <a:t>Daniele </a:t>
            </a:r>
            <a:r>
              <a:rPr lang="en-IN" sz="1600" dirty="0" err="1" smtClean="0">
                <a:solidFill>
                  <a:schemeClr val="tx1"/>
                </a:solidFill>
              </a:rPr>
              <a:t>Rigamonti</a:t>
            </a:r>
            <a:endParaRPr lang="en-IN" sz="1600" dirty="0" smtClean="0">
              <a:solidFill>
                <a:schemeClr val="tx1"/>
              </a:solidFill>
            </a:endParaRPr>
          </a:p>
          <a:p>
            <a:r>
              <a:rPr lang="en-IN" sz="1400" i="1" dirty="0" smtClean="0">
                <a:solidFill>
                  <a:schemeClr val="tx1"/>
                </a:solidFill>
              </a:rPr>
              <a:t>Neurosurgery 69:625–629, 2011</a:t>
            </a:r>
            <a:endParaRPr lang="en-IN" sz="1400" i="1" dirty="0">
              <a:solidFill>
                <a:schemeClr val="tx1"/>
              </a:solidFill>
            </a:endParaRPr>
          </a:p>
        </p:txBody>
      </p:sp>
      <p:sp>
        <p:nvSpPr>
          <p:cNvPr id="6" name="Rounded Rectangle 5"/>
          <p:cNvSpPr/>
          <p:nvPr/>
        </p:nvSpPr>
        <p:spPr>
          <a:xfrm>
            <a:off x="179512" y="2132856"/>
            <a:ext cx="8820472" cy="1152128"/>
          </a:xfrm>
          <a:prstGeom prst="roundRect">
            <a:avLst/>
          </a:prstGeom>
          <a:solidFill>
            <a:srgbClr val="D0D0E2"/>
          </a:solidFill>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smtClean="0">
                <a:solidFill>
                  <a:schemeClr val="tx1"/>
                </a:solidFill>
              </a:rPr>
              <a:t>Shunt infection incidence was decreased in AIS (1.2%) </a:t>
            </a:r>
            <a:r>
              <a:rPr lang="en-IN" dirty="0" err="1" smtClean="0">
                <a:solidFill>
                  <a:schemeClr val="tx1"/>
                </a:solidFill>
              </a:rPr>
              <a:t>vs</a:t>
            </a:r>
            <a:r>
              <a:rPr lang="en-IN" dirty="0" smtClean="0">
                <a:solidFill>
                  <a:schemeClr val="tx1"/>
                </a:solidFill>
              </a:rPr>
              <a:t> non-AIS (4.0%) cohorts (P = .0492). Staphylococcus </a:t>
            </a:r>
            <a:r>
              <a:rPr lang="en-IN" dirty="0" err="1" smtClean="0">
                <a:solidFill>
                  <a:schemeClr val="tx1"/>
                </a:solidFill>
              </a:rPr>
              <a:t>epidermidis</a:t>
            </a:r>
            <a:r>
              <a:rPr lang="en-IN" dirty="0" smtClean="0">
                <a:solidFill>
                  <a:schemeClr val="tx1"/>
                </a:solidFill>
              </a:rPr>
              <a:t> was the most common pathogen in AIS and non-AIS cohorts. </a:t>
            </a:r>
            <a:r>
              <a:rPr lang="en-IN" dirty="0" err="1" smtClean="0">
                <a:solidFill>
                  <a:schemeClr val="tx1"/>
                </a:solidFill>
              </a:rPr>
              <a:t>Oxacillin</a:t>
            </a:r>
            <a:r>
              <a:rPr lang="en-IN" dirty="0" smtClean="0">
                <a:solidFill>
                  <a:schemeClr val="tx1"/>
                </a:solidFill>
              </a:rPr>
              <a:t> resistance was not increased in the AIS cohort.</a:t>
            </a:r>
            <a:endParaRPr lang="en-IN" dirty="0">
              <a:solidFill>
                <a:schemeClr val="tx1"/>
              </a:solidFill>
            </a:endParaRPr>
          </a:p>
        </p:txBody>
      </p:sp>
      <p:sp>
        <p:nvSpPr>
          <p:cNvPr id="7" name="Rounded Rectangular Callout 6"/>
          <p:cNvSpPr/>
          <p:nvPr/>
        </p:nvSpPr>
        <p:spPr>
          <a:xfrm>
            <a:off x="179512" y="3717032"/>
            <a:ext cx="8784976" cy="1296144"/>
          </a:xfrm>
          <a:prstGeom prst="wedgeRoundRectCallout">
            <a:avLst/>
          </a:prstGeom>
          <a:noFill/>
          <a:ln w="34925">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i="1" dirty="0" smtClean="0">
                <a:solidFill>
                  <a:schemeClr val="tx1"/>
                </a:solidFill>
              </a:rPr>
              <a:t>Acta  Neurochir (Wien) (2004)  146: 603-610 </a:t>
            </a:r>
          </a:p>
          <a:p>
            <a:r>
              <a:rPr lang="en-IN" sz="2400" dirty="0" smtClean="0">
                <a:solidFill>
                  <a:schemeClr val="tx1"/>
                </a:solidFill>
              </a:rPr>
              <a:t>Effect of  hydrophilic coating on microorganism colonization </a:t>
            </a:r>
          </a:p>
          <a:p>
            <a:r>
              <a:rPr lang="en-IN" sz="2400" dirty="0" smtClean="0">
                <a:solidFill>
                  <a:schemeClr val="tx1"/>
                </a:solidFill>
              </a:rPr>
              <a:t>in silicone tubing</a:t>
            </a:r>
          </a:p>
          <a:p>
            <a:r>
              <a:rPr lang="en-IN" sz="1600" dirty="0" smtClean="0">
                <a:solidFill>
                  <a:schemeClr val="tx1"/>
                </a:solidFill>
              </a:rPr>
              <a:t>F.  </a:t>
            </a:r>
            <a:r>
              <a:rPr lang="en-IN" sz="1600" dirty="0" err="1" smtClean="0">
                <a:solidFill>
                  <a:schemeClr val="tx1"/>
                </a:solidFill>
              </a:rPr>
              <a:t>Cagavi</a:t>
            </a:r>
            <a:r>
              <a:rPr lang="en-IN" sz="1600" dirty="0" smtClean="0">
                <a:solidFill>
                  <a:schemeClr val="tx1"/>
                </a:solidFill>
              </a:rPr>
              <a:t>', N. </a:t>
            </a:r>
            <a:r>
              <a:rPr lang="en-IN" sz="1600" dirty="0" err="1" smtClean="0">
                <a:solidFill>
                  <a:schemeClr val="tx1"/>
                </a:solidFill>
              </a:rPr>
              <a:t>kalan</a:t>
            </a:r>
            <a:r>
              <a:rPr lang="en-IN" sz="1600" dirty="0" smtClean="0">
                <a:solidFill>
                  <a:schemeClr val="tx1"/>
                </a:solidFill>
              </a:rPr>
              <a:t>, H.  </a:t>
            </a:r>
            <a:r>
              <a:rPr lang="en-IN" sz="1600" dirty="0" err="1" smtClean="0">
                <a:solidFill>
                  <a:schemeClr val="tx1"/>
                </a:solidFill>
              </a:rPr>
              <a:t>Celik</a:t>
            </a:r>
            <a:r>
              <a:rPr lang="en-IN" sz="1600" dirty="0" smtClean="0">
                <a:solidFill>
                  <a:schemeClr val="tx1"/>
                </a:solidFill>
              </a:rPr>
              <a:t>, D.  </a:t>
            </a:r>
            <a:r>
              <a:rPr lang="en-IN" sz="1600" dirty="0" err="1" smtClean="0">
                <a:solidFill>
                  <a:schemeClr val="tx1"/>
                </a:solidFill>
              </a:rPr>
              <a:t>Gur</a:t>
            </a:r>
            <a:r>
              <a:rPr lang="en-IN" sz="1600" dirty="0" smtClean="0">
                <a:solidFill>
                  <a:schemeClr val="tx1"/>
                </a:solidFill>
              </a:rPr>
              <a:t>, and B.  </a:t>
            </a:r>
            <a:r>
              <a:rPr lang="en-IN" sz="1600" dirty="0" err="1" smtClean="0">
                <a:solidFill>
                  <a:schemeClr val="tx1"/>
                </a:solidFill>
              </a:rPr>
              <a:t>iiq</a:t>
            </a:r>
            <a:endParaRPr lang="en-IN" sz="1600" dirty="0">
              <a:solidFill>
                <a:schemeClr val="tx1"/>
              </a:solidFill>
            </a:endParaRPr>
          </a:p>
        </p:txBody>
      </p:sp>
      <p:sp>
        <p:nvSpPr>
          <p:cNvPr id="8" name="Rounded Rectangle 7"/>
          <p:cNvSpPr/>
          <p:nvPr/>
        </p:nvSpPr>
        <p:spPr>
          <a:xfrm>
            <a:off x="179512" y="5301208"/>
            <a:ext cx="8712968" cy="1152128"/>
          </a:xfrm>
          <a:prstGeom prst="roundRect">
            <a:avLst/>
          </a:prstGeom>
          <a:solidFill>
            <a:srgbClr val="FFFF89"/>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smtClean="0">
                <a:solidFill>
                  <a:schemeClr val="tx1"/>
                </a:solidFill>
              </a:rPr>
              <a:t>With in-vivo experiments we can say that, coated material catheters are </a:t>
            </a:r>
            <a:r>
              <a:rPr lang="en-IN" b="1" dirty="0" smtClean="0">
                <a:solidFill>
                  <a:schemeClr val="tx1"/>
                </a:solidFill>
              </a:rPr>
              <a:t>superior </a:t>
            </a:r>
          </a:p>
          <a:p>
            <a:r>
              <a:rPr lang="en-IN" dirty="0" smtClean="0">
                <a:solidFill>
                  <a:schemeClr val="tx1"/>
                </a:solidFill>
              </a:rPr>
              <a:t>than the silicone catheters </a:t>
            </a:r>
            <a:r>
              <a:rPr lang="en-IN" b="1" dirty="0" smtClean="0">
                <a:solidFill>
                  <a:schemeClr val="tx1"/>
                </a:solidFill>
              </a:rPr>
              <a:t>in respect to colonization</a:t>
            </a:r>
            <a:r>
              <a:rPr lang="en-IN" dirty="0" smtClean="0">
                <a:solidFill>
                  <a:schemeClr val="tx1"/>
                </a:solidFill>
              </a:rPr>
              <a:t> but after the bacterial </a:t>
            </a:r>
          </a:p>
          <a:p>
            <a:r>
              <a:rPr lang="en-IN" dirty="0" smtClean="0">
                <a:solidFill>
                  <a:schemeClr val="tx1"/>
                </a:solidFill>
              </a:rPr>
              <a:t>colonization has occurred, the amount of colonization did not differ</a:t>
            </a:r>
            <a:endParaRPr lang="en-IN"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Shunt Fractures</a:t>
            </a:r>
            <a:endParaRPr lang="en-IN" dirty="0"/>
          </a:p>
        </p:txBody>
      </p:sp>
      <p:sp>
        <p:nvSpPr>
          <p:cNvPr id="3" name="Content Placeholder 2"/>
          <p:cNvSpPr>
            <a:spLocks noGrp="1"/>
          </p:cNvSpPr>
          <p:nvPr>
            <p:ph idx="1"/>
          </p:nvPr>
        </p:nvSpPr>
        <p:spPr/>
        <p:txBody>
          <a:bodyPr/>
          <a:lstStyle/>
          <a:p>
            <a:r>
              <a:rPr lang="en-US" dirty="0" smtClean="0"/>
              <a:t>Most common in neck</a:t>
            </a:r>
          </a:p>
          <a:p>
            <a:r>
              <a:rPr lang="en-US" dirty="0" smtClean="0"/>
              <a:t>Barium in shunt tubing leaches over time</a:t>
            </a:r>
          </a:p>
          <a:p>
            <a:r>
              <a:rPr lang="en-US" dirty="0" smtClean="0"/>
              <a:t>Modifications:</a:t>
            </a:r>
          </a:p>
          <a:p>
            <a:pPr>
              <a:buNone/>
            </a:pPr>
            <a:r>
              <a:rPr lang="en-US" dirty="0" smtClean="0"/>
              <a:t>- Streak of barium along tubing</a:t>
            </a:r>
          </a:p>
          <a:p>
            <a:pPr>
              <a:buNone/>
            </a:pPr>
            <a:r>
              <a:rPr lang="en-US" dirty="0" smtClean="0"/>
              <a:t>- Another layer of silicone over barium coating</a:t>
            </a:r>
            <a:endParaRPr lang="en-IN"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20688"/>
            <a:ext cx="7906072" cy="1066800"/>
          </a:xfrm>
        </p:spPr>
        <p:txBody>
          <a:bodyPr/>
          <a:lstStyle/>
          <a:p>
            <a:r>
              <a:rPr lang="en-US" dirty="0" smtClean="0"/>
              <a:t>What's new: Shunt insertion </a:t>
            </a:r>
            <a:endParaRPr lang="en-IN" dirty="0"/>
          </a:p>
        </p:txBody>
      </p:sp>
      <p:sp>
        <p:nvSpPr>
          <p:cNvPr id="3" name="Content Placeholder 2"/>
          <p:cNvSpPr>
            <a:spLocks noGrp="1"/>
          </p:cNvSpPr>
          <p:nvPr>
            <p:ph idx="1"/>
          </p:nvPr>
        </p:nvSpPr>
        <p:spPr>
          <a:xfrm>
            <a:off x="0" y="1556792"/>
            <a:ext cx="8229600" cy="5301208"/>
          </a:xfrm>
        </p:spPr>
        <p:txBody>
          <a:bodyPr>
            <a:normAutofit/>
          </a:bodyPr>
          <a:lstStyle/>
          <a:p>
            <a:r>
              <a:rPr lang="en-US" sz="2400" i="1" dirty="0" smtClean="0"/>
              <a:t>USG guided: use of separate </a:t>
            </a:r>
            <a:r>
              <a:rPr lang="en-US" sz="2400" i="1" dirty="0" err="1" smtClean="0"/>
              <a:t>burrhole</a:t>
            </a:r>
            <a:r>
              <a:rPr lang="en-US" sz="2400" i="1" dirty="0" smtClean="0"/>
              <a:t>/ larger </a:t>
            </a:r>
            <a:r>
              <a:rPr lang="en-US" sz="2400" i="1" dirty="0" err="1" smtClean="0"/>
              <a:t>burrhole</a:t>
            </a:r>
            <a:r>
              <a:rPr lang="en-US" sz="2400" i="1" dirty="0" smtClean="0"/>
              <a:t>, in open </a:t>
            </a:r>
            <a:r>
              <a:rPr lang="en-US" sz="2400" i="1" dirty="0" err="1" smtClean="0"/>
              <a:t>fontanelle</a:t>
            </a:r>
            <a:endParaRPr lang="en-US" sz="2400" i="1" dirty="0" smtClean="0"/>
          </a:p>
          <a:p>
            <a:pPr>
              <a:buNone/>
            </a:pPr>
            <a:endParaRPr lang="en-US" sz="2400" i="1" dirty="0" smtClean="0"/>
          </a:p>
          <a:p>
            <a:pPr>
              <a:buNone/>
            </a:pPr>
            <a:endParaRPr lang="en-US" sz="2400" i="1" dirty="0" smtClean="0"/>
          </a:p>
          <a:p>
            <a:endParaRPr lang="en-US" sz="2400" i="1" dirty="0" smtClean="0"/>
          </a:p>
          <a:p>
            <a:endParaRPr lang="en-US" sz="2400" i="1" dirty="0" smtClean="0"/>
          </a:p>
          <a:p>
            <a:endParaRPr lang="en-US" sz="2400" i="1" dirty="0" smtClean="0"/>
          </a:p>
          <a:p>
            <a:endParaRPr lang="en-US" sz="2400" i="1" dirty="0" smtClean="0"/>
          </a:p>
          <a:p>
            <a:endParaRPr lang="en-US" sz="2400" i="1" dirty="0" smtClean="0"/>
          </a:p>
          <a:p>
            <a:pPr>
              <a:buNone/>
            </a:pPr>
            <a:r>
              <a:rPr lang="en-US" sz="1200" i="1" dirty="0" smtClean="0"/>
              <a:t>            </a:t>
            </a:r>
          </a:p>
          <a:p>
            <a:endParaRPr lang="en-IN" sz="2400" i="1" dirty="0" smtClean="0"/>
          </a:p>
          <a:p>
            <a:endParaRPr lang="en-US" sz="2400" i="1" dirty="0" smtClean="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0688"/>
            <a:ext cx="8229600" cy="1066800"/>
          </a:xfrm>
        </p:spPr>
        <p:txBody>
          <a:bodyPr>
            <a:normAutofit/>
          </a:bodyPr>
          <a:lstStyle/>
          <a:p>
            <a:r>
              <a:rPr lang="en-US" dirty="0" smtClean="0"/>
              <a:t>Shunt </a:t>
            </a:r>
            <a:r>
              <a:rPr lang="en-US" dirty="0" err="1" smtClean="0"/>
              <a:t>Malposition</a:t>
            </a:r>
            <a:r>
              <a:rPr lang="en-US" dirty="0" smtClean="0"/>
              <a:t>: Shunt insertion </a:t>
            </a:r>
            <a:endParaRPr lang="en-IN" dirty="0"/>
          </a:p>
        </p:txBody>
      </p:sp>
      <p:sp>
        <p:nvSpPr>
          <p:cNvPr id="3" name="Content Placeholder 2"/>
          <p:cNvSpPr>
            <a:spLocks noGrp="1"/>
          </p:cNvSpPr>
          <p:nvPr>
            <p:ph idx="1"/>
          </p:nvPr>
        </p:nvSpPr>
        <p:spPr>
          <a:xfrm>
            <a:off x="0" y="1556792"/>
            <a:ext cx="8229600" cy="5301208"/>
          </a:xfrm>
        </p:spPr>
        <p:txBody>
          <a:bodyPr>
            <a:normAutofit/>
          </a:bodyPr>
          <a:lstStyle/>
          <a:p>
            <a:r>
              <a:rPr lang="en-US" sz="2400" i="1" dirty="0" err="1" smtClean="0"/>
              <a:t>Neuroendoscope</a:t>
            </a:r>
            <a:r>
              <a:rPr lang="en-US" sz="2400" i="1" dirty="0" smtClean="0"/>
              <a:t> guided :  to visualize ventricular anatomy and choroid plexus</a:t>
            </a:r>
          </a:p>
          <a:p>
            <a:endParaRPr lang="en-US" sz="2400" i="1" dirty="0" smtClean="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
        <p:nvSpPr>
          <p:cNvPr id="7" name="Rounded Rectangular Callout 6"/>
          <p:cNvSpPr/>
          <p:nvPr/>
        </p:nvSpPr>
        <p:spPr>
          <a:xfrm>
            <a:off x="359024" y="2492896"/>
            <a:ext cx="8784976" cy="1584176"/>
          </a:xfrm>
          <a:prstGeom prst="wedgeRoundRectCallout">
            <a:avLst/>
          </a:prstGeom>
          <a:noFill/>
          <a:ln w="3175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IN" sz="1400" i="1" u="sng" dirty="0" smtClean="0">
                <a:solidFill>
                  <a:schemeClr val="tx1"/>
                </a:solidFill>
                <a:hlinkClick r:id="rId3" tooltip="Journal of neurosurgery."/>
              </a:rPr>
              <a:t>J </a:t>
            </a:r>
            <a:r>
              <a:rPr lang="en-IN" sz="1400" i="1" u="sng" dirty="0" err="1" smtClean="0">
                <a:solidFill>
                  <a:schemeClr val="tx1"/>
                </a:solidFill>
                <a:hlinkClick r:id="rId3" tooltip="Journal of neurosurgery."/>
              </a:rPr>
              <a:t>Neurosurg</a:t>
            </a:r>
            <a:r>
              <a:rPr lang="en-IN" sz="1400" i="1" u="sng" dirty="0" smtClean="0">
                <a:solidFill>
                  <a:schemeClr val="tx1"/>
                </a:solidFill>
                <a:hlinkClick r:id="rId3" tooltip="Journal of neurosurgery."/>
              </a:rPr>
              <a:t>.</a:t>
            </a:r>
            <a:r>
              <a:rPr lang="en-IN" sz="1400" i="1" dirty="0" smtClean="0">
                <a:solidFill>
                  <a:schemeClr val="tx1"/>
                </a:solidFill>
              </a:rPr>
              <a:t> 2003 Feb;98(2):284-90.</a:t>
            </a:r>
          </a:p>
          <a:p>
            <a:pPr fontAlgn="base"/>
            <a:r>
              <a:rPr lang="en-IN" sz="2400" b="1" dirty="0" smtClean="0">
                <a:solidFill>
                  <a:schemeClr val="tx1"/>
                </a:solidFill>
              </a:rPr>
              <a:t>Lack of benefit of endoscopic </a:t>
            </a:r>
            <a:r>
              <a:rPr lang="en-IN" sz="2400" b="1" dirty="0" err="1" smtClean="0">
                <a:solidFill>
                  <a:schemeClr val="tx1"/>
                </a:solidFill>
              </a:rPr>
              <a:t>ventriculoperitoneal</a:t>
            </a:r>
            <a:r>
              <a:rPr lang="en-IN" sz="2400" b="1" dirty="0" smtClean="0">
                <a:solidFill>
                  <a:schemeClr val="tx1"/>
                </a:solidFill>
              </a:rPr>
              <a:t> shunt insertion: a multicenter randomized trial.</a:t>
            </a:r>
          </a:p>
          <a:p>
            <a:pPr fontAlgn="base"/>
            <a:r>
              <a:rPr lang="en-IN" sz="1600" u="sng" dirty="0" err="1" smtClean="0">
                <a:solidFill>
                  <a:schemeClr val="tx1"/>
                </a:solidFill>
                <a:hlinkClick r:id="rId4"/>
              </a:rPr>
              <a:t>Kestle</a:t>
            </a:r>
            <a:r>
              <a:rPr lang="en-IN" sz="1600" u="sng" dirty="0" smtClean="0">
                <a:solidFill>
                  <a:schemeClr val="tx1"/>
                </a:solidFill>
                <a:hlinkClick r:id="rId4"/>
              </a:rPr>
              <a:t> JR</a:t>
            </a:r>
            <a:r>
              <a:rPr lang="en-IN" sz="1600" dirty="0" smtClean="0">
                <a:solidFill>
                  <a:schemeClr val="tx1"/>
                </a:solidFill>
              </a:rPr>
              <a:t>, </a:t>
            </a:r>
            <a:r>
              <a:rPr lang="en-IN" sz="1600" u="sng" dirty="0" smtClean="0">
                <a:solidFill>
                  <a:schemeClr val="tx1"/>
                </a:solidFill>
                <a:hlinkClick r:id="rId5"/>
              </a:rPr>
              <a:t>Drake JM</a:t>
            </a:r>
            <a:r>
              <a:rPr lang="en-IN" sz="1600" dirty="0" smtClean="0">
                <a:solidFill>
                  <a:schemeClr val="tx1"/>
                </a:solidFill>
              </a:rPr>
              <a:t>, </a:t>
            </a:r>
            <a:r>
              <a:rPr lang="en-IN" sz="1600" u="sng" dirty="0" smtClean="0">
                <a:solidFill>
                  <a:schemeClr val="tx1"/>
                </a:solidFill>
                <a:hlinkClick r:id="rId6"/>
              </a:rPr>
              <a:t>Cochrane DD</a:t>
            </a:r>
            <a:r>
              <a:rPr lang="en-IN" sz="1600" dirty="0" smtClean="0">
                <a:solidFill>
                  <a:schemeClr val="tx1"/>
                </a:solidFill>
              </a:rPr>
              <a:t>, </a:t>
            </a:r>
            <a:r>
              <a:rPr lang="en-IN" sz="1600" u="sng" dirty="0" smtClean="0">
                <a:solidFill>
                  <a:schemeClr val="tx1"/>
                </a:solidFill>
                <a:hlinkClick r:id="rId7"/>
              </a:rPr>
              <a:t>Milner R</a:t>
            </a:r>
            <a:r>
              <a:rPr lang="en-IN" sz="1600" dirty="0" smtClean="0">
                <a:solidFill>
                  <a:schemeClr val="tx1"/>
                </a:solidFill>
              </a:rPr>
              <a:t>, </a:t>
            </a:r>
            <a:r>
              <a:rPr lang="en-IN" sz="1600" u="sng" dirty="0" smtClean="0">
                <a:solidFill>
                  <a:schemeClr val="tx1"/>
                </a:solidFill>
                <a:hlinkClick r:id="rId8"/>
              </a:rPr>
              <a:t>Walker ML</a:t>
            </a:r>
            <a:r>
              <a:rPr lang="en-IN" sz="1600" dirty="0" smtClean="0">
                <a:solidFill>
                  <a:schemeClr val="tx1"/>
                </a:solidFill>
              </a:rPr>
              <a:t>, </a:t>
            </a:r>
            <a:r>
              <a:rPr lang="en-IN" sz="1600" u="sng" dirty="0" smtClean="0">
                <a:solidFill>
                  <a:schemeClr val="tx1"/>
                </a:solidFill>
                <a:hlinkClick r:id="rId9"/>
              </a:rPr>
              <a:t>Abbott R 3rd</a:t>
            </a:r>
            <a:r>
              <a:rPr lang="en-IN" sz="1600" dirty="0" smtClean="0">
                <a:solidFill>
                  <a:schemeClr val="tx1"/>
                </a:solidFill>
              </a:rPr>
              <a:t>, </a:t>
            </a:r>
            <a:r>
              <a:rPr lang="en-IN" sz="1600" u="sng" dirty="0" err="1" smtClean="0">
                <a:solidFill>
                  <a:schemeClr val="tx1"/>
                </a:solidFill>
                <a:hlinkClick r:id="rId10"/>
              </a:rPr>
              <a:t>Boop</a:t>
            </a:r>
            <a:r>
              <a:rPr lang="en-IN" sz="1600" u="sng" dirty="0" smtClean="0">
                <a:solidFill>
                  <a:schemeClr val="tx1"/>
                </a:solidFill>
                <a:hlinkClick r:id="rId10"/>
              </a:rPr>
              <a:t> </a:t>
            </a:r>
            <a:r>
              <a:rPr lang="en-IN" sz="1600" u="sng" dirty="0" smtClean="0">
                <a:hlinkClick r:id="rId10"/>
              </a:rPr>
              <a:t>FA</a:t>
            </a:r>
            <a:r>
              <a:rPr lang="en-IN" sz="1600" dirty="0" smtClean="0"/>
              <a:t>; </a:t>
            </a:r>
            <a:r>
              <a:rPr lang="en-IN" sz="1600" u="sng" dirty="0" smtClean="0">
                <a:hlinkClick r:id="rId11"/>
              </a:rPr>
              <a:t>Endoscopic Shunt Insertion Trial participants</a:t>
            </a:r>
            <a:r>
              <a:rPr lang="en-IN" sz="1600" dirty="0" smtClean="0"/>
              <a:t>.</a:t>
            </a:r>
          </a:p>
          <a:p>
            <a:pPr fontAlgn="base"/>
            <a:endParaRPr lang="en-IN" dirty="0"/>
          </a:p>
        </p:txBody>
      </p:sp>
      <p:sp>
        <p:nvSpPr>
          <p:cNvPr id="8" name="Rounded Rectangle 7"/>
          <p:cNvSpPr/>
          <p:nvPr/>
        </p:nvSpPr>
        <p:spPr>
          <a:xfrm>
            <a:off x="323528" y="4365104"/>
            <a:ext cx="8640960" cy="2160240"/>
          </a:xfrm>
          <a:prstGeom prst="roundRect">
            <a:avLst/>
          </a:prstGeom>
          <a:solidFill>
            <a:srgbClr val="92D050"/>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smtClean="0">
                <a:solidFill>
                  <a:schemeClr val="tx1"/>
                </a:solidFill>
              </a:rPr>
              <a:t> Ventricular catheters, which during surgery were thought to be situated away from the choroid plexus, were demonstrated to be in it on postoperative imaging in 67% of patients who had undergone endoscopic insertion and 61% of those who had undergone </a:t>
            </a:r>
            <a:r>
              <a:rPr lang="en-IN" dirty="0" err="1" smtClean="0">
                <a:solidFill>
                  <a:schemeClr val="tx1"/>
                </a:solidFill>
              </a:rPr>
              <a:t>nonendoscopic</a:t>
            </a:r>
            <a:r>
              <a:rPr lang="en-IN" dirty="0" smtClean="0">
                <a:solidFill>
                  <a:schemeClr val="tx1"/>
                </a:solidFill>
              </a:rPr>
              <a:t> shunt placements. The incidence of shunt failure at 1 year was 42% in the endoscopic insertion group and 34% in the </a:t>
            </a:r>
            <a:r>
              <a:rPr lang="en-IN" dirty="0" err="1" smtClean="0">
                <a:solidFill>
                  <a:schemeClr val="tx1"/>
                </a:solidFill>
              </a:rPr>
              <a:t>nonendoscopic</a:t>
            </a:r>
            <a:r>
              <a:rPr lang="en-IN" dirty="0" smtClean="0">
                <a:solidFill>
                  <a:schemeClr val="tx1"/>
                </a:solidFill>
              </a:rPr>
              <a:t> group</a:t>
            </a:r>
            <a:endParaRPr lang="en-IN"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Radiology</a:t>
            </a:r>
            <a:endParaRPr lang="en-IN" dirty="0"/>
          </a:p>
        </p:txBody>
      </p:sp>
      <p:sp>
        <p:nvSpPr>
          <p:cNvPr id="3" name="Content Placeholder 2"/>
          <p:cNvSpPr>
            <a:spLocks noGrp="1"/>
          </p:cNvSpPr>
          <p:nvPr>
            <p:ph idx="1"/>
          </p:nvPr>
        </p:nvSpPr>
        <p:spPr/>
        <p:txBody>
          <a:bodyPr>
            <a:normAutofit/>
          </a:bodyPr>
          <a:lstStyle/>
          <a:p>
            <a:r>
              <a:rPr lang="en-US" sz="2400" b="1" dirty="0" smtClean="0"/>
              <a:t>USG</a:t>
            </a:r>
          </a:p>
          <a:p>
            <a:endParaRPr lang="en-US" sz="2400" b="1" dirty="0" smtClean="0"/>
          </a:p>
          <a:p>
            <a:endParaRPr lang="en-US" sz="2400" b="1" dirty="0" smtClean="0"/>
          </a:p>
          <a:p>
            <a:endParaRPr lang="en-US" sz="2400" b="1" dirty="0" smtClean="0"/>
          </a:p>
          <a:p>
            <a:endParaRPr lang="en-US" sz="2400" b="1" dirty="0" smtClean="0"/>
          </a:p>
          <a:p>
            <a:r>
              <a:rPr lang="en-US" sz="2400" b="1" dirty="0" smtClean="0"/>
              <a:t>CT</a:t>
            </a:r>
          </a:p>
          <a:p>
            <a:pPr>
              <a:buNone/>
            </a:pPr>
            <a:r>
              <a:rPr lang="en-US" sz="2400" b="1" dirty="0" smtClean="0"/>
              <a:t>     </a:t>
            </a:r>
            <a:endParaRPr lang="en-US" sz="2000" dirty="0" smtClean="0"/>
          </a:p>
          <a:p>
            <a:endParaRPr lang="en-IN" sz="2000" b="1"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
        <p:nvSpPr>
          <p:cNvPr id="5" name="Rounded Rectangle 4"/>
          <p:cNvSpPr/>
          <p:nvPr/>
        </p:nvSpPr>
        <p:spPr>
          <a:xfrm>
            <a:off x="899592" y="2276872"/>
            <a:ext cx="1296144"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p:cNvSpPr/>
          <p:nvPr/>
        </p:nvSpPr>
        <p:spPr>
          <a:xfrm>
            <a:off x="899592" y="2708920"/>
            <a:ext cx="7632848" cy="129614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en-US" sz="2000" dirty="0" smtClean="0">
                <a:solidFill>
                  <a:schemeClr val="tx1"/>
                </a:solidFill>
              </a:rPr>
              <a:t>Ventricle size &gt;9 mm at atrium(antenatal diagnosis)</a:t>
            </a:r>
          </a:p>
          <a:p>
            <a:pPr>
              <a:buFontTx/>
              <a:buChar char="-"/>
            </a:pPr>
            <a:r>
              <a:rPr lang="en-US" sz="2000" dirty="0" smtClean="0">
                <a:solidFill>
                  <a:schemeClr val="tx1"/>
                </a:solidFill>
              </a:rPr>
              <a:t>Normal ventricles are slit like</a:t>
            </a:r>
          </a:p>
          <a:p>
            <a:pPr>
              <a:buFontTx/>
              <a:buChar char="-"/>
            </a:pPr>
            <a:r>
              <a:rPr lang="en-US" sz="2000" dirty="0" smtClean="0">
                <a:solidFill>
                  <a:schemeClr val="tx1"/>
                </a:solidFill>
              </a:rPr>
              <a:t>IVH can be assessed, serial follow-up </a:t>
            </a:r>
          </a:p>
        </p:txBody>
      </p:sp>
      <p:sp>
        <p:nvSpPr>
          <p:cNvPr id="7" name="Rounded Rectangle 6"/>
          <p:cNvSpPr/>
          <p:nvPr/>
        </p:nvSpPr>
        <p:spPr>
          <a:xfrm>
            <a:off x="827584" y="4365104"/>
            <a:ext cx="864096" cy="36004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7"/>
          <p:cNvSpPr/>
          <p:nvPr/>
        </p:nvSpPr>
        <p:spPr>
          <a:xfrm>
            <a:off x="683568" y="4725144"/>
            <a:ext cx="7776864" cy="1872208"/>
          </a:xfrm>
          <a:prstGeom prst="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Ø"/>
            </a:pPr>
            <a:r>
              <a:rPr lang="en-US" sz="2400" b="1" dirty="0" smtClean="0"/>
              <a:t> </a:t>
            </a:r>
            <a:r>
              <a:rPr lang="en-US" sz="2000" dirty="0" smtClean="0"/>
              <a:t>Dilatation of occipital and temporal horns(&gt;2mm)</a:t>
            </a:r>
          </a:p>
          <a:p>
            <a:pPr>
              <a:buFont typeface="Wingdings" pitchFamily="2" charset="2"/>
              <a:buChar char="Ø"/>
            </a:pPr>
            <a:r>
              <a:rPr lang="en-US" sz="2000" dirty="0" smtClean="0"/>
              <a:t>Evans Index(&gt;0.3), </a:t>
            </a:r>
          </a:p>
          <a:p>
            <a:pPr>
              <a:buFont typeface="Wingdings" pitchFamily="2" charset="2"/>
              <a:buChar char="Ø"/>
            </a:pPr>
            <a:r>
              <a:rPr lang="en-US" sz="2000" dirty="0" err="1" smtClean="0"/>
              <a:t>Sylvian</a:t>
            </a:r>
            <a:r>
              <a:rPr lang="en-US" sz="2000" dirty="0" smtClean="0"/>
              <a:t>, </a:t>
            </a:r>
            <a:r>
              <a:rPr lang="en-US" sz="2000" dirty="0" err="1" smtClean="0"/>
              <a:t>interhemispheric</a:t>
            </a:r>
            <a:r>
              <a:rPr lang="en-US" sz="2000" dirty="0" smtClean="0"/>
              <a:t> fissure and sulci not visible</a:t>
            </a:r>
          </a:p>
          <a:p>
            <a:pPr>
              <a:buFont typeface="Wingdings" pitchFamily="2" charset="2"/>
              <a:buChar char="Ø"/>
            </a:pPr>
            <a:r>
              <a:rPr lang="en-US" sz="2000" dirty="0" smtClean="0"/>
              <a:t>Ballooning of Frontal horns, third ventricle, periventricular ooze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04664"/>
            <a:ext cx="8229600" cy="1066800"/>
          </a:xfrm>
        </p:spPr>
        <p:txBody>
          <a:bodyPr/>
          <a:lstStyle/>
          <a:p>
            <a:r>
              <a:rPr lang="en-US" dirty="0" smtClean="0"/>
              <a:t>What's New: Shunt Insertion</a:t>
            </a:r>
            <a:endParaRPr lang="en-IN" dirty="0"/>
          </a:p>
        </p:txBody>
      </p:sp>
      <p:sp>
        <p:nvSpPr>
          <p:cNvPr id="3" name="Content Placeholder 2"/>
          <p:cNvSpPr>
            <a:spLocks noGrp="1"/>
          </p:cNvSpPr>
          <p:nvPr>
            <p:ph idx="1"/>
          </p:nvPr>
        </p:nvSpPr>
        <p:spPr>
          <a:xfrm>
            <a:off x="251520" y="1268760"/>
            <a:ext cx="8229600" cy="4325112"/>
          </a:xfrm>
        </p:spPr>
        <p:txBody>
          <a:bodyPr>
            <a:normAutofit/>
          </a:bodyPr>
          <a:lstStyle/>
          <a:p>
            <a:r>
              <a:rPr lang="en-US" sz="2400" i="1" dirty="0" err="1" smtClean="0"/>
              <a:t>Neuronavigation</a:t>
            </a:r>
            <a:r>
              <a:rPr lang="en-US" sz="2400" i="1" dirty="0" smtClean="0"/>
              <a:t> for shunt placement</a:t>
            </a:r>
          </a:p>
          <a:p>
            <a:endParaRPr lang="en-US" sz="2400" i="1" dirty="0" smtClean="0"/>
          </a:p>
          <a:p>
            <a:endParaRPr lang="en-US" sz="2400" i="1" dirty="0" smtClean="0"/>
          </a:p>
          <a:p>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3" cstate="print"/>
          <a:srcRect/>
          <a:stretch>
            <a:fillRect/>
          </a:stretch>
        </p:blipFill>
        <p:spPr bwMode="auto">
          <a:xfrm>
            <a:off x="8028384" y="-27384"/>
            <a:ext cx="1115616" cy="1805041"/>
          </a:xfrm>
          <a:prstGeom prst="rect">
            <a:avLst/>
          </a:prstGeom>
          <a:noFill/>
        </p:spPr>
      </p:pic>
      <p:sp>
        <p:nvSpPr>
          <p:cNvPr id="5" name="Rounded Rectangular Callout 4"/>
          <p:cNvSpPr/>
          <p:nvPr/>
        </p:nvSpPr>
        <p:spPr>
          <a:xfrm>
            <a:off x="179512" y="1916832"/>
            <a:ext cx="8640960" cy="1368152"/>
          </a:xfrm>
          <a:prstGeom prst="wedgeRoundRectCallou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IN" sz="1400" i="1" u="sng" dirty="0" smtClean="0">
                <a:solidFill>
                  <a:schemeClr val="tx1"/>
                </a:solidFill>
                <a:hlinkClick r:id="rId4" tooltip="Journal of neurosurgery."/>
              </a:rPr>
              <a:t>J </a:t>
            </a:r>
            <a:r>
              <a:rPr lang="en-IN" sz="1400" i="1" u="sng" dirty="0" err="1" smtClean="0">
                <a:solidFill>
                  <a:schemeClr val="tx1"/>
                </a:solidFill>
                <a:hlinkClick r:id="rId4" tooltip="Journal of neurosurgery."/>
              </a:rPr>
              <a:t>Neurosurg</a:t>
            </a:r>
            <a:r>
              <a:rPr lang="en-IN" sz="1400" i="1" u="sng" dirty="0" smtClean="0">
                <a:solidFill>
                  <a:schemeClr val="tx1"/>
                </a:solidFill>
                <a:hlinkClick r:id="rId4" tooltip="Journal of neurosurgery."/>
              </a:rPr>
              <a:t>.</a:t>
            </a:r>
            <a:r>
              <a:rPr lang="en-IN" sz="1400" i="1" dirty="0" smtClean="0">
                <a:solidFill>
                  <a:schemeClr val="tx1"/>
                </a:solidFill>
              </a:rPr>
              <a:t> 2010 Dec;113(6):1273-8. </a:t>
            </a:r>
            <a:r>
              <a:rPr lang="en-IN" sz="1400" i="1" dirty="0" err="1" smtClean="0">
                <a:solidFill>
                  <a:schemeClr val="tx1"/>
                </a:solidFill>
              </a:rPr>
              <a:t>Epub</a:t>
            </a:r>
            <a:r>
              <a:rPr lang="en-IN" sz="1400" i="1" dirty="0" smtClean="0">
                <a:solidFill>
                  <a:schemeClr val="tx1"/>
                </a:solidFill>
              </a:rPr>
              <a:t> 2010 Apr 16.</a:t>
            </a:r>
          </a:p>
          <a:p>
            <a:pPr fontAlgn="base"/>
            <a:r>
              <a:rPr lang="en-IN" sz="2400" b="1" dirty="0" smtClean="0">
                <a:solidFill>
                  <a:schemeClr val="tx1"/>
                </a:solidFill>
              </a:rPr>
              <a:t>Effect of electromagnetic-navigated shunt placement on failure rates: a prospective multicenter study.</a:t>
            </a:r>
          </a:p>
          <a:p>
            <a:pPr fontAlgn="base"/>
            <a:r>
              <a:rPr lang="en-IN" sz="1600" u="sng" dirty="0" err="1" smtClean="0">
                <a:solidFill>
                  <a:schemeClr val="tx1"/>
                </a:solidFill>
                <a:hlinkClick r:id="rId5"/>
              </a:rPr>
              <a:t>Hayhurst</a:t>
            </a:r>
            <a:r>
              <a:rPr lang="en-IN" sz="1600" u="sng" dirty="0" smtClean="0">
                <a:solidFill>
                  <a:schemeClr val="tx1"/>
                </a:solidFill>
                <a:hlinkClick r:id="rId5"/>
              </a:rPr>
              <a:t> C</a:t>
            </a:r>
            <a:r>
              <a:rPr lang="en-IN" sz="1600" dirty="0" smtClean="0">
                <a:solidFill>
                  <a:schemeClr val="tx1"/>
                </a:solidFill>
              </a:rPr>
              <a:t>, </a:t>
            </a:r>
            <a:r>
              <a:rPr lang="en-IN" sz="1600" u="sng" dirty="0" err="1" smtClean="0">
                <a:solidFill>
                  <a:schemeClr val="tx1"/>
                </a:solidFill>
                <a:hlinkClick r:id="rId6"/>
              </a:rPr>
              <a:t>Beems</a:t>
            </a:r>
            <a:r>
              <a:rPr lang="en-IN" sz="1600" u="sng" dirty="0" smtClean="0">
                <a:solidFill>
                  <a:schemeClr val="tx1"/>
                </a:solidFill>
                <a:hlinkClick r:id="rId6"/>
              </a:rPr>
              <a:t> T</a:t>
            </a:r>
            <a:r>
              <a:rPr lang="en-IN" sz="1600" dirty="0" smtClean="0">
                <a:solidFill>
                  <a:schemeClr val="tx1"/>
                </a:solidFill>
              </a:rPr>
              <a:t>, </a:t>
            </a:r>
            <a:r>
              <a:rPr lang="en-IN" sz="1600" u="sng" dirty="0" err="1" smtClean="0">
                <a:solidFill>
                  <a:schemeClr val="tx1"/>
                </a:solidFill>
                <a:hlinkClick r:id="rId7"/>
              </a:rPr>
              <a:t>Jenkinson</a:t>
            </a:r>
            <a:r>
              <a:rPr lang="en-IN" sz="1600" u="sng" dirty="0" smtClean="0">
                <a:solidFill>
                  <a:schemeClr val="tx1"/>
                </a:solidFill>
                <a:hlinkClick r:id="rId7"/>
              </a:rPr>
              <a:t> MD</a:t>
            </a:r>
            <a:r>
              <a:rPr lang="en-IN" sz="1600" dirty="0" smtClean="0">
                <a:solidFill>
                  <a:schemeClr val="tx1"/>
                </a:solidFill>
              </a:rPr>
              <a:t>, </a:t>
            </a:r>
            <a:r>
              <a:rPr lang="en-IN" sz="1600" u="sng" dirty="0" smtClean="0">
                <a:solidFill>
                  <a:schemeClr val="tx1"/>
                </a:solidFill>
                <a:hlinkClick r:id="rId8"/>
              </a:rPr>
              <a:t>Byrne P</a:t>
            </a:r>
            <a:r>
              <a:rPr lang="en-IN" sz="1600" dirty="0" smtClean="0">
                <a:solidFill>
                  <a:schemeClr val="tx1"/>
                </a:solidFill>
              </a:rPr>
              <a:t>, </a:t>
            </a:r>
            <a:r>
              <a:rPr lang="en-IN" sz="1600" u="sng" dirty="0" smtClean="0">
                <a:solidFill>
                  <a:schemeClr val="tx1"/>
                </a:solidFill>
                <a:hlinkClick r:id="rId9"/>
              </a:rPr>
              <a:t>Clark S</a:t>
            </a:r>
            <a:r>
              <a:rPr lang="en-IN" sz="1600" dirty="0" smtClean="0">
                <a:solidFill>
                  <a:schemeClr val="tx1"/>
                </a:solidFill>
              </a:rPr>
              <a:t>, </a:t>
            </a:r>
            <a:r>
              <a:rPr lang="en-IN" sz="1600" u="sng" dirty="0" err="1" smtClean="0">
                <a:solidFill>
                  <a:schemeClr val="tx1"/>
                </a:solidFill>
                <a:hlinkClick r:id="rId10"/>
              </a:rPr>
              <a:t>Kandasamy</a:t>
            </a:r>
            <a:r>
              <a:rPr lang="en-IN" sz="1600" u="sng" dirty="0" smtClean="0">
                <a:solidFill>
                  <a:schemeClr val="tx1"/>
                </a:solidFill>
                <a:hlinkClick r:id="rId10"/>
              </a:rPr>
              <a:t> J</a:t>
            </a:r>
            <a:r>
              <a:rPr lang="en-IN" sz="1600" dirty="0" smtClean="0">
                <a:solidFill>
                  <a:schemeClr val="tx1"/>
                </a:solidFill>
              </a:rPr>
              <a:t>, </a:t>
            </a:r>
            <a:r>
              <a:rPr lang="en-IN" sz="1600" u="sng" dirty="0" err="1" smtClean="0">
                <a:solidFill>
                  <a:schemeClr val="tx1"/>
                </a:solidFill>
                <a:hlinkClick r:id="rId11"/>
              </a:rPr>
              <a:t>Goodden</a:t>
            </a:r>
            <a:r>
              <a:rPr lang="en-IN" sz="1600" u="sng" dirty="0" smtClean="0">
                <a:solidFill>
                  <a:schemeClr val="tx1"/>
                </a:solidFill>
                <a:hlinkClick r:id="rId11"/>
              </a:rPr>
              <a:t> J</a:t>
            </a:r>
            <a:r>
              <a:rPr lang="en-IN" sz="1600" dirty="0" smtClean="0">
                <a:solidFill>
                  <a:schemeClr val="tx1"/>
                </a:solidFill>
              </a:rPr>
              <a:t>, </a:t>
            </a:r>
            <a:r>
              <a:rPr lang="en-IN" sz="1600" u="sng" dirty="0" err="1" smtClean="0">
                <a:solidFill>
                  <a:schemeClr val="tx1"/>
                </a:solidFill>
                <a:hlinkClick r:id="rId12"/>
              </a:rPr>
              <a:t>Nandoe</a:t>
            </a:r>
            <a:r>
              <a:rPr lang="en-IN" sz="1600" u="sng" dirty="0" smtClean="0">
                <a:solidFill>
                  <a:schemeClr val="tx1"/>
                </a:solidFill>
                <a:hlinkClick r:id="rId12"/>
              </a:rPr>
              <a:t> </a:t>
            </a:r>
            <a:r>
              <a:rPr lang="en-IN" sz="1600" u="sng" dirty="0" err="1" smtClean="0">
                <a:solidFill>
                  <a:schemeClr val="tx1"/>
                </a:solidFill>
                <a:hlinkClick r:id="rId12"/>
              </a:rPr>
              <a:t>Tewarie</a:t>
            </a:r>
            <a:r>
              <a:rPr lang="en-IN" sz="1600" u="sng" dirty="0" smtClean="0">
                <a:solidFill>
                  <a:schemeClr val="tx1"/>
                </a:solidFill>
                <a:hlinkClick r:id="rId12"/>
              </a:rPr>
              <a:t> RD</a:t>
            </a:r>
            <a:r>
              <a:rPr lang="en-IN" sz="1600" dirty="0" smtClean="0">
                <a:solidFill>
                  <a:schemeClr val="tx1"/>
                </a:solidFill>
              </a:rPr>
              <a:t>, </a:t>
            </a:r>
            <a:r>
              <a:rPr lang="en-IN" sz="1600" u="sng" dirty="0" err="1" smtClean="0">
                <a:solidFill>
                  <a:schemeClr val="tx1"/>
                </a:solidFill>
                <a:hlinkClick r:id="rId13"/>
              </a:rPr>
              <a:t>Mallucci</a:t>
            </a:r>
            <a:r>
              <a:rPr lang="en-IN" sz="1600" u="sng" dirty="0" smtClean="0">
                <a:solidFill>
                  <a:schemeClr val="tx1"/>
                </a:solidFill>
                <a:hlinkClick r:id="rId13"/>
              </a:rPr>
              <a:t> CL</a:t>
            </a:r>
            <a:endParaRPr lang="en-IN" sz="1600" dirty="0">
              <a:solidFill>
                <a:schemeClr val="tx1"/>
              </a:solidFill>
            </a:endParaRPr>
          </a:p>
        </p:txBody>
      </p:sp>
      <p:sp>
        <p:nvSpPr>
          <p:cNvPr id="6" name="Rounded Rectangle 5"/>
          <p:cNvSpPr/>
          <p:nvPr/>
        </p:nvSpPr>
        <p:spPr>
          <a:xfrm>
            <a:off x="251520" y="3501008"/>
            <a:ext cx="8712968" cy="3024336"/>
          </a:xfrm>
          <a:prstGeom prst="roundRect">
            <a:avLst/>
          </a:prstGeom>
          <a:solidFill>
            <a:srgbClr val="F8B6CA"/>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smtClean="0">
                <a:solidFill>
                  <a:schemeClr val="tx1"/>
                </a:solidFill>
              </a:rPr>
              <a:t>postoperative CT in both groups using a 3-point scale developed for this study: (1) optimal position free-floating in CSF; (2) touching choroid or ventricular wall; or (3) </a:t>
            </a:r>
            <a:r>
              <a:rPr lang="en-IN" dirty="0" err="1" smtClean="0">
                <a:solidFill>
                  <a:schemeClr val="tx1"/>
                </a:solidFill>
              </a:rPr>
              <a:t>intraparenchymal</a:t>
            </a:r>
            <a:r>
              <a:rPr lang="en-IN" dirty="0" smtClean="0">
                <a:solidFill>
                  <a:schemeClr val="tx1"/>
                </a:solidFill>
              </a:rPr>
              <a:t>.</a:t>
            </a:r>
          </a:p>
          <a:p>
            <a:r>
              <a:rPr lang="en-IN" dirty="0" smtClean="0">
                <a:solidFill>
                  <a:schemeClr val="tx1"/>
                </a:solidFill>
              </a:rPr>
              <a:t> 75 patients were included in the study, 41 with standard shunts and 34 with EM-navigated shunts. </a:t>
            </a:r>
            <a:r>
              <a:rPr lang="en-IN" b="1" dirty="0" smtClean="0">
                <a:solidFill>
                  <a:schemeClr val="tx1"/>
                </a:solidFill>
              </a:rPr>
              <a:t>Seventy-four percent of navigated shunts were Grade 1 </a:t>
            </a:r>
            <a:r>
              <a:rPr lang="en-IN" dirty="0" smtClean="0">
                <a:solidFill>
                  <a:schemeClr val="tx1"/>
                </a:solidFill>
              </a:rPr>
              <a:t>compared with 37% of the standard shunts (p=0.001, chi-square test). There were no Grade 3 placements in the navigated group, but 8 in the standard group, and 75% of these failed. </a:t>
            </a:r>
            <a:r>
              <a:rPr lang="en-IN" b="1" dirty="0" smtClean="0">
                <a:solidFill>
                  <a:schemeClr val="tx1"/>
                </a:solidFill>
              </a:rPr>
              <a:t>Early shunt failure </a:t>
            </a:r>
            <a:r>
              <a:rPr lang="en-IN" dirty="0" smtClean="0">
                <a:solidFill>
                  <a:schemeClr val="tx1"/>
                </a:solidFill>
              </a:rPr>
              <a:t>occurred in 9 patients in the standard group and in 2 in the navigated group, reducing the early revision rate from 22 to 5.9% (p=0.048, Fisher exact test)</a:t>
            </a:r>
          </a:p>
          <a:p>
            <a:endParaRPr lang="en-IN"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648"/>
            <a:ext cx="8229600" cy="1066800"/>
          </a:xfrm>
        </p:spPr>
        <p:txBody>
          <a:bodyPr/>
          <a:lstStyle/>
          <a:p>
            <a:r>
              <a:rPr lang="en-US" dirty="0" smtClean="0"/>
              <a:t>Spinal </a:t>
            </a:r>
            <a:r>
              <a:rPr lang="en-US" dirty="0" err="1" smtClean="0"/>
              <a:t>Dysraphism</a:t>
            </a:r>
            <a:r>
              <a:rPr lang="en-US" dirty="0" smtClean="0"/>
              <a:t> </a:t>
            </a:r>
            <a:endParaRPr lang="en-IN" dirty="0"/>
          </a:p>
        </p:txBody>
      </p:sp>
      <p:sp>
        <p:nvSpPr>
          <p:cNvPr id="3" name="Content Placeholder 2"/>
          <p:cNvSpPr>
            <a:spLocks noGrp="1"/>
          </p:cNvSpPr>
          <p:nvPr>
            <p:ph idx="1"/>
          </p:nvPr>
        </p:nvSpPr>
        <p:spPr/>
        <p:txBody>
          <a:bodyPr>
            <a:normAutofit/>
          </a:bodyPr>
          <a:lstStyle/>
          <a:p>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3" cstate="print"/>
          <a:srcRect/>
          <a:stretch>
            <a:fillRect/>
          </a:stretch>
        </p:blipFill>
        <p:spPr bwMode="auto">
          <a:xfrm>
            <a:off x="8028384" y="-27384"/>
            <a:ext cx="1115616" cy="1805041"/>
          </a:xfrm>
          <a:prstGeom prst="rect">
            <a:avLst/>
          </a:prstGeom>
          <a:noFill/>
        </p:spPr>
      </p:pic>
      <p:sp>
        <p:nvSpPr>
          <p:cNvPr id="5" name="Rounded Rectangular Callout 4"/>
          <p:cNvSpPr/>
          <p:nvPr/>
        </p:nvSpPr>
        <p:spPr>
          <a:xfrm>
            <a:off x="0" y="1268760"/>
            <a:ext cx="8352928" cy="1656184"/>
          </a:xfrm>
          <a:prstGeom prst="wedgeRoundRectCallout">
            <a:avLst/>
          </a:prstGeom>
          <a:noFill/>
          <a:ln w="381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IN" sz="2400" dirty="0" smtClean="0">
                <a:solidFill>
                  <a:schemeClr val="tx1"/>
                </a:solidFill>
              </a:rPr>
              <a:t>A Randomized Trial of Prenatal versus Postnatal Repair of </a:t>
            </a:r>
            <a:r>
              <a:rPr lang="en-IN" sz="2400" dirty="0" err="1" smtClean="0">
                <a:solidFill>
                  <a:schemeClr val="tx1"/>
                </a:solidFill>
              </a:rPr>
              <a:t>Myelomeningocele</a:t>
            </a:r>
            <a:endParaRPr lang="en-IN" sz="2400" dirty="0" smtClean="0">
              <a:solidFill>
                <a:schemeClr val="tx1"/>
              </a:solidFill>
            </a:endParaRPr>
          </a:p>
          <a:p>
            <a:pPr fontAlgn="base"/>
            <a:r>
              <a:rPr lang="en-IN" dirty="0" smtClean="0">
                <a:solidFill>
                  <a:schemeClr val="tx1"/>
                </a:solidFill>
              </a:rPr>
              <a:t>N. Scott </a:t>
            </a:r>
            <a:r>
              <a:rPr lang="en-IN" dirty="0" err="1" smtClean="0">
                <a:solidFill>
                  <a:schemeClr val="tx1"/>
                </a:solidFill>
              </a:rPr>
              <a:t>Adzick</a:t>
            </a:r>
            <a:r>
              <a:rPr lang="en-IN" dirty="0" smtClean="0">
                <a:solidFill>
                  <a:schemeClr val="tx1"/>
                </a:solidFill>
              </a:rPr>
              <a:t>, M.D. Et al </a:t>
            </a:r>
          </a:p>
          <a:p>
            <a:pPr fontAlgn="base"/>
            <a:r>
              <a:rPr lang="en-IN" sz="1600" i="1" dirty="0" smtClean="0">
                <a:solidFill>
                  <a:schemeClr val="tx1"/>
                </a:solidFill>
              </a:rPr>
              <a:t>N </a:t>
            </a:r>
            <a:r>
              <a:rPr lang="en-IN" sz="1600" i="1" dirty="0" err="1" smtClean="0">
                <a:solidFill>
                  <a:schemeClr val="tx1"/>
                </a:solidFill>
              </a:rPr>
              <a:t>Engl</a:t>
            </a:r>
            <a:r>
              <a:rPr lang="en-IN" sz="1600" i="1" dirty="0" smtClean="0">
                <a:solidFill>
                  <a:schemeClr val="tx1"/>
                </a:solidFill>
              </a:rPr>
              <a:t> J Med 2011; 364:993-1004</a:t>
            </a:r>
            <a:r>
              <a:rPr lang="en-IN" sz="1600" i="1" dirty="0" smtClean="0">
                <a:solidFill>
                  <a:schemeClr val="tx1"/>
                </a:solidFill>
                <a:hlinkClick r:id="rId4"/>
              </a:rPr>
              <a:t>March 17, 2011</a:t>
            </a:r>
            <a:endParaRPr lang="en-IN" sz="1600" i="1" dirty="0">
              <a:solidFill>
                <a:schemeClr val="tx1"/>
              </a:solidFill>
            </a:endParaRPr>
          </a:p>
        </p:txBody>
      </p:sp>
      <p:sp>
        <p:nvSpPr>
          <p:cNvPr id="6" name="Rounded Rectangle 5"/>
          <p:cNvSpPr/>
          <p:nvPr/>
        </p:nvSpPr>
        <p:spPr>
          <a:xfrm>
            <a:off x="251520" y="3212976"/>
            <a:ext cx="8712968" cy="3456384"/>
          </a:xfrm>
          <a:prstGeom prst="roundRect">
            <a:avLst/>
          </a:prstGeom>
          <a:solidFill>
            <a:srgbClr val="92D050"/>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smtClean="0">
                <a:solidFill>
                  <a:schemeClr val="tx1"/>
                </a:solidFill>
              </a:rPr>
              <a:t>Recruitment of 183 of a planned 200 patients. The first primary outcome occurred in 68% of the infants in the prenatal-surgery group and in 98% of those in the postnatal-surgery group (relative risk, 0.70; 97.7% confidence interval [CI], 0.58 to 0.84; </a:t>
            </a:r>
            <a:r>
              <a:rPr lang="en-IN" b="1" dirty="0" smtClean="0">
                <a:solidFill>
                  <a:schemeClr val="tx1"/>
                </a:solidFill>
              </a:rPr>
              <a:t>P&lt;0.001)</a:t>
            </a:r>
            <a:r>
              <a:rPr lang="en-IN" dirty="0" smtClean="0">
                <a:solidFill>
                  <a:schemeClr val="tx1"/>
                </a:solidFill>
              </a:rPr>
              <a:t>. </a:t>
            </a:r>
            <a:r>
              <a:rPr lang="en-IN" b="1" dirty="0" smtClean="0">
                <a:solidFill>
                  <a:schemeClr val="tx1"/>
                </a:solidFill>
              </a:rPr>
              <a:t>Actual rates of shunt placemen</a:t>
            </a:r>
            <a:r>
              <a:rPr lang="en-IN" dirty="0" smtClean="0">
                <a:solidFill>
                  <a:schemeClr val="tx1"/>
                </a:solidFill>
              </a:rPr>
              <a:t>t were 40% in the prenatal-surgery group and 82% in the postnatal-surgery group (relative risk, 0.48; 97.7% CI, 0.36 to 0.64</a:t>
            </a:r>
            <a:r>
              <a:rPr lang="en-IN" b="1" dirty="0" smtClean="0">
                <a:solidFill>
                  <a:schemeClr val="tx1"/>
                </a:solidFill>
              </a:rPr>
              <a:t>; P&lt;0.001</a:t>
            </a:r>
            <a:r>
              <a:rPr lang="en-IN" dirty="0" smtClean="0">
                <a:solidFill>
                  <a:schemeClr val="tx1"/>
                </a:solidFill>
              </a:rPr>
              <a:t>).  Prenatal surgery also resulted in </a:t>
            </a:r>
            <a:r>
              <a:rPr lang="en-IN" b="1" dirty="0" smtClean="0">
                <a:solidFill>
                  <a:schemeClr val="tx1"/>
                </a:solidFill>
              </a:rPr>
              <a:t>improvement in the composite score for mental development and motor function at 30 months</a:t>
            </a:r>
            <a:r>
              <a:rPr lang="en-IN" dirty="0" smtClean="0">
                <a:solidFill>
                  <a:schemeClr val="tx1"/>
                </a:solidFill>
              </a:rPr>
              <a:t> (P=0.007) and in improvement in several secondary outcomes, including hindbrain </a:t>
            </a:r>
            <a:r>
              <a:rPr lang="en-IN" dirty="0" err="1" smtClean="0">
                <a:solidFill>
                  <a:schemeClr val="tx1"/>
                </a:solidFill>
              </a:rPr>
              <a:t>herniation</a:t>
            </a:r>
            <a:r>
              <a:rPr lang="en-IN" dirty="0" smtClean="0">
                <a:solidFill>
                  <a:schemeClr val="tx1"/>
                </a:solidFill>
              </a:rPr>
              <a:t> by 12 months and ambulation by 30 months. However, prenatal surgery was associated with an increased </a:t>
            </a:r>
            <a:r>
              <a:rPr lang="en-IN" b="1" dirty="0" smtClean="0">
                <a:solidFill>
                  <a:schemeClr val="tx1"/>
                </a:solidFill>
              </a:rPr>
              <a:t>risk of preterm delivery and uterine dehiscence </a:t>
            </a:r>
            <a:r>
              <a:rPr lang="en-IN" dirty="0" smtClean="0">
                <a:solidFill>
                  <a:schemeClr val="tx1"/>
                </a:solidFill>
              </a:rPr>
              <a:t>at delivery.</a:t>
            </a:r>
            <a:endParaRPr lang="en-IN"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Shunts revisited</a:t>
            </a:r>
            <a:endParaRPr lang="en-IN" dirty="0"/>
          </a:p>
        </p:txBody>
      </p:sp>
      <p:sp>
        <p:nvSpPr>
          <p:cNvPr id="3"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en-US" sz="2400" dirty="0" smtClean="0"/>
              <a:t>“Multicentre randomized trials of CSF shunt valve design have failed to demonstrate any difference among the valves in cases of shunt failure.”</a:t>
            </a:r>
          </a:p>
          <a:p>
            <a:pPr marL="514350" indent="-514350" fontAlgn="auto">
              <a:spcAft>
                <a:spcPts val="0"/>
              </a:spcAft>
              <a:buClr>
                <a:schemeClr val="accent3"/>
              </a:buClr>
              <a:buFont typeface="+mj-lt"/>
              <a:buAutoNum type="arabicPeriod"/>
              <a:defRPr/>
            </a:pPr>
            <a:r>
              <a:rPr lang="en-US" sz="2400" i="1" dirty="0" smtClean="0"/>
              <a:t>DRAKE  </a:t>
            </a:r>
            <a:r>
              <a:rPr lang="en-US" sz="2400" i="1" dirty="0" err="1" smtClean="0"/>
              <a:t>Jm</a:t>
            </a:r>
            <a:r>
              <a:rPr lang="en-US" sz="2400" i="1" dirty="0" smtClean="0"/>
              <a:t> et al-RCT of  CSF valve design in pediatric pts. Neurosurgery 43:294-305. 1999</a:t>
            </a:r>
          </a:p>
          <a:p>
            <a:pPr marL="514350" indent="-514350" fontAlgn="auto">
              <a:spcAft>
                <a:spcPts val="0"/>
              </a:spcAft>
              <a:buClr>
                <a:schemeClr val="accent3"/>
              </a:buClr>
              <a:buFont typeface="+mj-lt"/>
              <a:buAutoNum type="arabicPeriod"/>
              <a:defRPr/>
            </a:pPr>
            <a:r>
              <a:rPr lang="en-US" sz="2400" i="1" dirty="0" smtClean="0"/>
              <a:t>Pollack et al- RCT of a programmable valve versus a conventional valve for patients with HCP. Neurosurgery 45:1399-1408,1999.</a:t>
            </a:r>
          </a:p>
          <a:p>
            <a:pPr marL="514350" indent="-514350" fontAlgn="auto">
              <a:spcAft>
                <a:spcPts val="0"/>
              </a:spcAft>
              <a:buClr>
                <a:schemeClr val="accent3"/>
              </a:buClr>
              <a:buFont typeface="Wingdings 2"/>
              <a:buChar char=""/>
              <a:defRPr/>
            </a:pPr>
            <a:r>
              <a:rPr lang="en-US" sz="2400" i="1" dirty="0" smtClean="0">
                <a:solidFill>
                  <a:srgbClr val="FF0000"/>
                </a:solidFill>
              </a:rPr>
              <a:t>Exception = Antibiotic impregnated shunt.</a:t>
            </a:r>
            <a:endParaRPr lang="en-US" sz="2400" dirty="0" smtClean="0">
              <a:solidFill>
                <a:srgbClr val="FF0000"/>
              </a:solidFill>
            </a:endParaRPr>
          </a:p>
          <a:p>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p:txBody>
          <a:bodyPr/>
          <a:lstStyle/>
          <a:p>
            <a:r>
              <a:rPr lang="en-US" smtClean="0"/>
              <a:t>Indian Scenario</a:t>
            </a:r>
          </a:p>
        </p:txBody>
      </p:sp>
      <p:sp>
        <p:nvSpPr>
          <p:cNvPr id="113668" name="Text Placeholder 3"/>
          <p:cNvSpPr>
            <a:spLocks noGrp="1"/>
          </p:cNvSpPr>
          <p:nvPr>
            <p:ph type="body" sz="half" idx="2"/>
          </p:nvPr>
        </p:nvSpPr>
        <p:spPr/>
        <p:txBody>
          <a:bodyPr/>
          <a:lstStyle/>
          <a:p>
            <a:r>
              <a:rPr lang="en-US" sz="2800" dirty="0" smtClean="0"/>
              <a:t>“The inexpensive </a:t>
            </a:r>
            <a:r>
              <a:rPr lang="en-US" sz="2800" dirty="0" err="1" smtClean="0"/>
              <a:t>Chhabra</a:t>
            </a:r>
            <a:r>
              <a:rPr lang="en-US" sz="2800" dirty="0" smtClean="0"/>
              <a:t> shunt in comparison to Codman shunt had no statistically significant diff in outcome”</a:t>
            </a:r>
            <a:r>
              <a:rPr lang="en-US" sz="1600" b="1" dirty="0" smtClean="0"/>
              <a:t>(J Neurosurgery {</a:t>
            </a:r>
            <a:r>
              <a:rPr lang="en-US" sz="1600" b="1" dirty="0" err="1" smtClean="0"/>
              <a:t>peds</a:t>
            </a:r>
            <a:r>
              <a:rPr lang="en-US" sz="1600" b="1" dirty="0" smtClean="0"/>
              <a:t> 4}102:358-362,2005)</a:t>
            </a:r>
          </a:p>
        </p:txBody>
      </p:sp>
      <p:pic>
        <p:nvPicPr>
          <p:cNvPr id="5" name="Picture 4" descr="C:\Users\Dr Manoj Phalak\Desktop\hcp\Hydrocephalus_ribbon_crystal_light_dark_jpg_1inch_tall.jpg"/>
          <p:cNvPicPr>
            <a:picLocks noChangeAspect="1" noChangeArrowheads="1"/>
          </p:cNvPicPr>
          <p:nvPr/>
        </p:nvPicPr>
        <p:blipFill>
          <a:blip r:embed="rId3" cstate="print"/>
          <a:srcRect/>
          <a:stretch>
            <a:fillRect/>
          </a:stretch>
        </p:blipFill>
        <p:spPr bwMode="auto">
          <a:xfrm>
            <a:off x="8028384" y="0"/>
            <a:ext cx="1115616" cy="1805041"/>
          </a:xfrm>
          <a:prstGeom prst="rect">
            <a:avLst/>
          </a:prstGeom>
          <a:noFill/>
        </p:spPr>
      </p:pic>
      <p:sp>
        <p:nvSpPr>
          <p:cNvPr id="6" name="Rounded Rectangle 5"/>
          <p:cNvSpPr/>
          <p:nvPr/>
        </p:nvSpPr>
        <p:spPr>
          <a:xfrm>
            <a:off x="467544" y="5229200"/>
            <a:ext cx="8136904" cy="1296144"/>
          </a:xfrm>
          <a:prstGeom prst="roundRect">
            <a:avLst/>
          </a:prstGeom>
          <a:solidFill>
            <a:srgbClr val="92D050"/>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smtClean="0">
                <a:solidFill>
                  <a:schemeClr val="tx1"/>
                </a:solidFill>
              </a:rPr>
              <a:t>In third world countries shunt malfunction rates are higher specially in cases of post </a:t>
            </a:r>
            <a:r>
              <a:rPr lang="en-IN" dirty="0" err="1" smtClean="0">
                <a:solidFill>
                  <a:schemeClr val="tx1"/>
                </a:solidFill>
              </a:rPr>
              <a:t>meningitic</a:t>
            </a:r>
            <a:r>
              <a:rPr lang="en-IN" dirty="0" smtClean="0">
                <a:solidFill>
                  <a:schemeClr val="tx1"/>
                </a:solidFill>
              </a:rPr>
              <a:t> hydrocephalus. Expertise and equipment for</a:t>
            </a:r>
          </a:p>
          <a:p>
            <a:r>
              <a:rPr lang="en-IN" dirty="0" smtClean="0">
                <a:solidFill>
                  <a:schemeClr val="tx1"/>
                </a:solidFill>
              </a:rPr>
              <a:t>performing ETV is scarcely available, however a patient must be </a:t>
            </a:r>
            <a:r>
              <a:rPr lang="en-IN" dirty="0" err="1" smtClean="0">
                <a:solidFill>
                  <a:schemeClr val="tx1"/>
                </a:solidFill>
              </a:rPr>
              <a:t>carefuly</a:t>
            </a:r>
            <a:r>
              <a:rPr lang="en-IN" dirty="0" smtClean="0">
                <a:solidFill>
                  <a:schemeClr val="tx1"/>
                </a:solidFill>
              </a:rPr>
              <a:t> evaluated as a potential candidate for ETV</a:t>
            </a:r>
            <a:endParaRPr lang="en-IN"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8229600" cy="1066800"/>
          </a:xfrm>
        </p:spPr>
        <p:txBody>
          <a:bodyPr/>
          <a:lstStyle/>
          <a:p>
            <a:r>
              <a:rPr lang="en-US" dirty="0" smtClean="0"/>
              <a:t>Ideal Shunt</a:t>
            </a:r>
            <a:endParaRPr lang="en-IN" dirty="0"/>
          </a:p>
        </p:txBody>
      </p:sp>
      <p:sp>
        <p:nvSpPr>
          <p:cNvPr id="3" name="Content Placeholder 2"/>
          <p:cNvSpPr>
            <a:spLocks noGrp="1"/>
          </p:cNvSpPr>
          <p:nvPr>
            <p:ph idx="1"/>
          </p:nvPr>
        </p:nvSpPr>
        <p:spPr>
          <a:xfrm>
            <a:off x="179512" y="1268760"/>
            <a:ext cx="8568952" cy="5589240"/>
          </a:xfrm>
        </p:spPr>
        <p:txBody>
          <a:bodyPr>
            <a:normAutofit fontScale="92500" lnSpcReduction="10000"/>
          </a:bodyPr>
          <a:lstStyle/>
          <a:p>
            <a:r>
              <a:rPr lang="en-IN" sz="2400" dirty="0" smtClean="0"/>
              <a:t>Reduce obstruction at the ventricular catheter tip and/or shunt valve </a:t>
            </a:r>
          </a:p>
          <a:p>
            <a:r>
              <a:rPr lang="en-IN" sz="2400" dirty="0" smtClean="0"/>
              <a:t>Decrease the risk of </a:t>
            </a:r>
            <a:r>
              <a:rPr lang="en-IN" sz="2400" dirty="0" err="1" smtClean="0"/>
              <a:t>overdrainage</a:t>
            </a:r>
            <a:r>
              <a:rPr lang="en-IN" sz="2400" dirty="0" smtClean="0"/>
              <a:t>,.</a:t>
            </a:r>
          </a:p>
          <a:p>
            <a:r>
              <a:rPr lang="en-IN" sz="2400" dirty="0" smtClean="0"/>
              <a:t>Reduce the chance of mechanical failure or suboptimal shunt operation</a:t>
            </a:r>
          </a:p>
          <a:p>
            <a:r>
              <a:rPr lang="en-IN" sz="2400" dirty="0" smtClean="0"/>
              <a:t>Minimize or eliminate bacterial </a:t>
            </a:r>
            <a:r>
              <a:rPr lang="en-IN" sz="2400" dirty="0" err="1" smtClean="0"/>
              <a:t>biofilm</a:t>
            </a:r>
            <a:r>
              <a:rPr lang="en-IN" sz="2400" dirty="0" smtClean="0"/>
              <a:t> and thrombus formation.</a:t>
            </a:r>
          </a:p>
          <a:p>
            <a:r>
              <a:rPr lang="en-IN" sz="2400" dirty="0" smtClean="0"/>
              <a:t>Compatible with diagnostic imaging technology</a:t>
            </a:r>
          </a:p>
          <a:p>
            <a:r>
              <a:rPr lang="en-IN" sz="2400" dirty="0" smtClean="0"/>
              <a:t>Diagnostic tools for use in a hospital or outpatient setting that work in real-time to quantitatively determine shunt function.</a:t>
            </a:r>
          </a:p>
          <a:p>
            <a:r>
              <a:rPr lang="en-IN" sz="2400" dirty="0" smtClean="0"/>
              <a:t>Monitoring and diagnostic tools for the home setting to detect shunt problems at the early stage</a:t>
            </a:r>
          </a:p>
          <a:p>
            <a:r>
              <a:rPr lang="en-IN" sz="2400" dirty="0" smtClean="0"/>
              <a:t>External monitoring tools or implantable sensors to detect suboptimal shunt operation, </a:t>
            </a:r>
          </a:p>
          <a:p>
            <a:r>
              <a:rPr lang="en-IN" sz="2400" dirty="0" smtClean="0"/>
              <a:t>Feedback systems in which sensors monitor and then vary shunt operation to maintain specific values for ventricular volume and pressure.</a:t>
            </a:r>
          </a:p>
          <a:p>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pPr>
              <a:buNone/>
            </a:pPr>
            <a:r>
              <a:rPr lang="en-US" sz="7200" i="1" dirty="0" smtClean="0"/>
              <a:t>     Thank You</a:t>
            </a:r>
            <a:endParaRPr lang="en-IN" sz="7200" i="1"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Radiology</a:t>
            </a:r>
            <a:endParaRPr lang="en-IN" dirty="0"/>
          </a:p>
        </p:txBody>
      </p:sp>
      <p:sp>
        <p:nvSpPr>
          <p:cNvPr id="3" name="Content Placeholder 2"/>
          <p:cNvSpPr>
            <a:spLocks noGrp="1"/>
          </p:cNvSpPr>
          <p:nvPr>
            <p:ph idx="1"/>
          </p:nvPr>
        </p:nvSpPr>
        <p:spPr/>
        <p:txBody>
          <a:bodyPr>
            <a:normAutofit/>
          </a:bodyPr>
          <a:lstStyle/>
          <a:p>
            <a:r>
              <a:rPr lang="en-US" sz="2400" b="1" dirty="0" smtClean="0"/>
              <a:t>MR Imaging</a:t>
            </a:r>
          </a:p>
          <a:p>
            <a:pPr>
              <a:buFontTx/>
              <a:buChar char="-"/>
            </a:pPr>
            <a:endParaRPr lang="en-US" sz="2400" dirty="0" smtClean="0"/>
          </a:p>
          <a:p>
            <a:endParaRPr lang="en-US" sz="2400" dirty="0" smtClean="0"/>
          </a:p>
          <a:p>
            <a:r>
              <a:rPr lang="en-US" sz="2400" dirty="0" smtClean="0"/>
              <a:t>Newer sequences:</a:t>
            </a:r>
          </a:p>
          <a:p>
            <a:endParaRPr lang="en-US" sz="2400" b="1" dirty="0" smtClean="0"/>
          </a:p>
          <a:p>
            <a:r>
              <a:rPr lang="en-US" sz="2400" b="1" dirty="0" smtClean="0"/>
              <a:t>CISS</a:t>
            </a:r>
            <a:r>
              <a:rPr lang="en-US" sz="2400" dirty="0" smtClean="0"/>
              <a:t> – </a:t>
            </a:r>
            <a:endParaRPr lang="en-US" sz="2400" b="1" i="1" dirty="0" smtClean="0"/>
          </a:p>
          <a:p>
            <a:endParaRPr lang="en-IN" sz="2400" b="1" i="1"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
        <p:nvSpPr>
          <p:cNvPr id="5" name="Rectangle 4"/>
          <p:cNvSpPr/>
          <p:nvPr/>
        </p:nvSpPr>
        <p:spPr>
          <a:xfrm>
            <a:off x="899592" y="2276872"/>
            <a:ext cx="1872208"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p:cNvSpPr/>
          <p:nvPr/>
        </p:nvSpPr>
        <p:spPr>
          <a:xfrm>
            <a:off x="3203848" y="1556792"/>
            <a:ext cx="5688632"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en-US" sz="2000" dirty="0" smtClean="0"/>
              <a:t>Upward bowing of corpus callosum, high intensity signals around frontal horns- </a:t>
            </a:r>
            <a:r>
              <a:rPr lang="en-US" sz="2000" dirty="0" err="1" smtClean="0"/>
              <a:t>transependymal</a:t>
            </a:r>
            <a:r>
              <a:rPr lang="en-US" sz="2000" dirty="0" smtClean="0"/>
              <a:t> migration of CSF, ballooning of 3</a:t>
            </a:r>
            <a:r>
              <a:rPr lang="en-US" sz="2000" baseline="30000" dirty="0" smtClean="0"/>
              <a:t>rd</a:t>
            </a:r>
            <a:r>
              <a:rPr lang="en-US" sz="2000" dirty="0" smtClean="0"/>
              <a:t> ventricle downwards and posteriorly</a:t>
            </a:r>
          </a:p>
        </p:txBody>
      </p:sp>
      <p:sp>
        <p:nvSpPr>
          <p:cNvPr id="8" name="Rectangle 7"/>
          <p:cNvSpPr/>
          <p:nvPr/>
        </p:nvSpPr>
        <p:spPr>
          <a:xfrm>
            <a:off x="899592" y="4365104"/>
            <a:ext cx="792088"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ight Arrow 10"/>
          <p:cNvSpPr/>
          <p:nvPr/>
        </p:nvSpPr>
        <p:spPr>
          <a:xfrm>
            <a:off x="1979712" y="3645024"/>
            <a:ext cx="3816424" cy="2880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t>(constructive interference in steady state)- for evaluation of </a:t>
            </a:r>
            <a:r>
              <a:rPr lang="en-US" sz="2000" dirty="0" err="1" smtClean="0"/>
              <a:t>ventriculocisternostomy</a:t>
            </a:r>
            <a:r>
              <a:rPr lang="en-US" sz="2000"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251520" y="2276872"/>
            <a:ext cx="8229600" cy="4325112"/>
          </a:xfrm>
        </p:spPr>
        <p:txBody>
          <a:bodyPr>
            <a:normAutofit lnSpcReduction="10000"/>
          </a:bodyPr>
          <a:lstStyle/>
          <a:p>
            <a:pPr lvl="8">
              <a:buNone/>
            </a:pPr>
            <a:r>
              <a:rPr lang="en-US" sz="2400" b="1" i="1" dirty="0" smtClean="0"/>
              <a:t>				</a:t>
            </a:r>
            <a:endParaRPr lang="en-US" sz="1000" b="1" i="1" dirty="0" smtClean="0"/>
          </a:p>
          <a:p>
            <a:endParaRPr lang="en-US" sz="2400" b="1" i="1" dirty="0" smtClean="0"/>
          </a:p>
          <a:p>
            <a:endParaRPr lang="en-US" sz="2400" b="1" i="1" dirty="0" smtClean="0"/>
          </a:p>
          <a:p>
            <a:endParaRPr lang="en-US" sz="2400" b="1" i="1" dirty="0" smtClean="0"/>
          </a:p>
          <a:p>
            <a:endParaRPr lang="en-US" sz="2400" b="1" i="1" dirty="0" smtClean="0"/>
          </a:p>
          <a:p>
            <a:endParaRPr lang="en-US" sz="2400" b="1" i="1" dirty="0" smtClean="0"/>
          </a:p>
          <a:p>
            <a:endParaRPr lang="en-US" sz="2400" b="1" i="1" dirty="0" smtClean="0"/>
          </a:p>
          <a:p>
            <a:endParaRPr lang="en-US" sz="2400" b="1" i="1" dirty="0" smtClean="0"/>
          </a:p>
          <a:p>
            <a:r>
              <a:rPr lang="en-US" sz="2400" b="1" i="1" dirty="0" smtClean="0"/>
              <a:t>Other Rapid MRI sequences- FIESTA- </a:t>
            </a:r>
            <a:r>
              <a:rPr lang="en-US" sz="2400" i="1" dirty="0"/>
              <a:t>P</a:t>
            </a:r>
            <a:r>
              <a:rPr lang="en-US" sz="2400" i="1" dirty="0" smtClean="0"/>
              <a:t>ulsatile flow of CSF</a:t>
            </a:r>
            <a:r>
              <a:rPr lang="en-US" sz="2400" b="1" i="1" dirty="0" smtClean="0"/>
              <a:t>, HASTE- </a:t>
            </a:r>
            <a:r>
              <a:rPr lang="en-US" sz="2400" i="1" dirty="0" smtClean="0"/>
              <a:t>for HCP, ventricular size, No sedation, can be done in children</a:t>
            </a:r>
            <a:endParaRPr lang="en-US" sz="2400" b="1" i="1" dirty="0" smtClean="0"/>
          </a:p>
          <a:p>
            <a:pPr>
              <a:buNone/>
            </a:pPr>
            <a:endParaRPr lang="en-US" sz="2400" b="1" i="1" dirty="0" smtClean="0"/>
          </a:p>
          <a:p>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
        <p:nvSpPr>
          <p:cNvPr id="6" name="Rectangle 5"/>
          <p:cNvSpPr/>
          <p:nvPr/>
        </p:nvSpPr>
        <p:spPr>
          <a:xfrm>
            <a:off x="395536" y="4653136"/>
            <a:ext cx="4176464"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solidFill>
                  <a:schemeClr val="tx1"/>
                </a:solidFill>
              </a:rPr>
              <a:t>Cine phase contrast MRI</a:t>
            </a:r>
            <a:endParaRPr lang="en-IN" sz="2400" dirty="0">
              <a:solidFill>
                <a:schemeClr val="tx1"/>
              </a:solidFill>
            </a:endParaRPr>
          </a:p>
        </p:txBody>
      </p:sp>
      <p:sp>
        <p:nvSpPr>
          <p:cNvPr id="7" name="Rounded Rectangle 6"/>
          <p:cNvSpPr/>
          <p:nvPr/>
        </p:nvSpPr>
        <p:spPr>
          <a:xfrm>
            <a:off x="5004048" y="2996952"/>
            <a:ext cx="3240360" cy="1944216"/>
          </a:xfrm>
          <a:prstGeom prst="roundRect">
            <a:avLst>
              <a:gd name="adj" fmla="val 0"/>
            </a:avLst>
          </a:prstGeom>
          <a:gradFill>
            <a:gsLst>
              <a:gs pos="0">
                <a:srgbClr val="FFEFD1"/>
              </a:gs>
              <a:gs pos="64999">
                <a:srgbClr val="F0EBD5"/>
              </a:gs>
              <a:gs pos="100000">
                <a:srgbClr val="D1C39F"/>
              </a:gs>
            </a:gsLst>
            <a:lin ang="81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smtClean="0">
                <a:solidFill>
                  <a:schemeClr val="tx1"/>
                </a:solidFill>
              </a:rPr>
              <a:t>CARDIAC gated</a:t>
            </a:r>
          </a:p>
          <a:p>
            <a:pPr>
              <a:buFontTx/>
              <a:buChar char="-"/>
            </a:pPr>
            <a:r>
              <a:rPr lang="en-US" i="1" dirty="0">
                <a:solidFill>
                  <a:schemeClr val="tx1"/>
                </a:solidFill>
              </a:rPr>
              <a:t>A</a:t>
            </a:r>
            <a:r>
              <a:rPr lang="en-US" i="1" dirty="0" smtClean="0">
                <a:solidFill>
                  <a:schemeClr val="tx1"/>
                </a:solidFill>
              </a:rPr>
              <a:t>ssess CSF pulsatile flow,</a:t>
            </a:r>
          </a:p>
          <a:p>
            <a:pPr>
              <a:buFontTx/>
              <a:buChar char="-"/>
            </a:pPr>
            <a:r>
              <a:rPr lang="en-US" i="1" dirty="0" smtClean="0">
                <a:solidFill>
                  <a:schemeClr val="tx1"/>
                </a:solidFill>
              </a:rPr>
              <a:t> </a:t>
            </a:r>
            <a:r>
              <a:rPr lang="en-US" i="1" dirty="0" err="1" smtClean="0">
                <a:solidFill>
                  <a:schemeClr val="tx1"/>
                </a:solidFill>
              </a:rPr>
              <a:t>Aqueductal</a:t>
            </a:r>
            <a:r>
              <a:rPr lang="en-US" i="1" dirty="0" smtClean="0">
                <a:solidFill>
                  <a:schemeClr val="tx1"/>
                </a:solidFill>
              </a:rPr>
              <a:t> stroke volume(&gt;18ml/min),</a:t>
            </a:r>
          </a:p>
          <a:p>
            <a:pPr>
              <a:buFontTx/>
              <a:buChar char="-"/>
            </a:pPr>
            <a:r>
              <a:rPr lang="en-US" i="1" dirty="0" smtClean="0">
                <a:solidFill>
                  <a:schemeClr val="tx1"/>
                </a:solidFill>
              </a:rPr>
              <a:t> Flow through TV, </a:t>
            </a:r>
          </a:p>
          <a:p>
            <a:pPr>
              <a:buFontTx/>
              <a:buChar char="-"/>
            </a:pPr>
            <a:r>
              <a:rPr lang="en-US" i="1" dirty="0">
                <a:solidFill>
                  <a:schemeClr val="tx1"/>
                </a:solidFill>
              </a:rPr>
              <a:t>P</a:t>
            </a:r>
            <a:r>
              <a:rPr lang="en-US" i="1" dirty="0" smtClean="0">
                <a:solidFill>
                  <a:schemeClr val="tx1"/>
                </a:solidFill>
              </a:rPr>
              <a:t>osterior fossa cystic masses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imaging modalities</a:t>
            </a:r>
            <a:endParaRPr lang="en-IN" dirty="0"/>
          </a:p>
        </p:txBody>
      </p:sp>
      <p:sp>
        <p:nvSpPr>
          <p:cNvPr id="3" name="Content Placeholder 2"/>
          <p:cNvSpPr>
            <a:spLocks noGrp="1"/>
          </p:cNvSpPr>
          <p:nvPr>
            <p:ph idx="1"/>
          </p:nvPr>
        </p:nvSpPr>
        <p:spPr/>
        <p:txBody>
          <a:bodyPr>
            <a:normAutofit/>
          </a:bodyPr>
          <a:lstStyle/>
          <a:p>
            <a:endParaRPr lang="en-US" sz="2400" i="1" dirty="0" smtClean="0"/>
          </a:p>
          <a:p>
            <a:r>
              <a:rPr lang="en-US" sz="2400" i="1" dirty="0" smtClean="0"/>
              <a:t>SPECT- to look for cerebral perfusion and post operative monitoring of shunt function</a:t>
            </a:r>
          </a:p>
          <a:p>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
        <p:nvSpPr>
          <p:cNvPr id="5" name="Rectangle 4"/>
          <p:cNvSpPr/>
          <p:nvPr/>
        </p:nvSpPr>
        <p:spPr>
          <a:xfrm>
            <a:off x="2339752" y="980728"/>
            <a:ext cx="4248472" cy="792088"/>
          </a:xfrm>
          <a:prstGeom prst="rect">
            <a:avLst/>
          </a:prstGeom>
          <a:scene3d>
            <a:camera prst="orthographicFront"/>
            <a:lightRig rig="threePt" dir="t"/>
          </a:scene3d>
          <a:sp3d>
            <a:bevelT prst="relaxedInset"/>
            <a:bevelB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t>Management</a:t>
            </a:r>
            <a:endParaRPr lang="en-IN" sz="4400" dirty="0"/>
          </a:p>
        </p:txBody>
      </p:sp>
      <p:cxnSp>
        <p:nvCxnSpPr>
          <p:cNvPr id="7" name="Straight Arrow Connector 6"/>
          <p:cNvCxnSpPr/>
          <p:nvPr/>
        </p:nvCxnSpPr>
        <p:spPr>
          <a:xfrm flipH="1">
            <a:off x="2051720" y="1772816"/>
            <a:ext cx="1728192" cy="1728192"/>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067944" y="1772816"/>
            <a:ext cx="2376264" cy="1584176"/>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539552" y="3501008"/>
            <a:ext cx="2232248" cy="648072"/>
          </a:xfrm>
          <a:prstGeom prst="rect">
            <a:avLst/>
          </a:prstGeom>
          <a:solidFill>
            <a:srgbClr val="92D050"/>
          </a:solidFill>
          <a:effectLst>
            <a:outerShdw blurRad="50800" dist="38100" dir="5400000" algn="t" rotWithShape="0">
              <a:prstClr val="black">
                <a:alpha val="40000"/>
              </a:prstClr>
            </a:outerShdw>
          </a:effectLst>
          <a:scene3d>
            <a:camera prst="orthographicFront"/>
            <a:lightRig rig="glow" dir="t"/>
          </a:scene3d>
          <a:sp3d>
            <a:bevelT w="31750" prst="relaxedInset"/>
            <a:bevelB w="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Medical</a:t>
            </a:r>
            <a:endParaRPr lang="en-IN" sz="2400" dirty="0">
              <a:solidFill>
                <a:schemeClr val="tx1"/>
              </a:solidFill>
            </a:endParaRPr>
          </a:p>
        </p:txBody>
      </p:sp>
      <p:sp>
        <p:nvSpPr>
          <p:cNvPr id="14" name="Rectangle 13"/>
          <p:cNvSpPr/>
          <p:nvPr/>
        </p:nvSpPr>
        <p:spPr>
          <a:xfrm>
            <a:off x="5580112" y="3356992"/>
            <a:ext cx="2160240" cy="576064"/>
          </a:xfrm>
          <a:prstGeom prst="rect">
            <a:avLst/>
          </a:prstGeom>
          <a:solidFill>
            <a:srgbClr val="FFFF00"/>
          </a:solidFill>
          <a:effectLst>
            <a:outerShdw blurRad="50800" dist="38100" dir="5400000" algn="t" rotWithShape="0">
              <a:schemeClr val="bg2">
                <a:alpha val="40000"/>
              </a:schemeClr>
            </a:outerShdw>
          </a:effectLst>
          <a:scene3d>
            <a:camera prst="orthographicFront"/>
            <a:lightRig rig="threePt" dir="t"/>
          </a:scene3d>
          <a:sp3d>
            <a:bevelT w="38100" prst="softRound"/>
            <a:bevelB w="1905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Surgical</a:t>
            </a:r>
            <a:endParaRPr lang="en-IN" sz="2400" dirty="0">
              <a:solidFill>
                <a:schemeClr val="tx1"/>
              </a:solidFill>
            </a:endParaRPr>
          </a:p>
        </p:txBody>
      </p:sp>
      <p:cxnSp>
        <p:nvCxnSpPr>
          <p:cNvPr id="17" name="Straight Arrow Connector 16"/>
          <p:cNvCxnSpPr/>
          <p:nvPr/>
        </p:nvCxnSpPr>
        <p:spPr>
          <a:xfrm>
            <a:off x="6516216" y="3933056"/>
            <a:ext cx="72008" cy="79208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4788024" y="3933056"/>
            <a:ext cx="864096" cy="79208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452320" y="3933056"/>
            <a:ext cx="936104" cy="864096"/>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3131840" y="4725144"/>
            <a:ext cx="2232248" cy="504056"/>
          </a:xfrm>
          <a:prstGeom prst="rect">
            <a:avLst/>
          </a:prstGeom>
          <a:solidFill>
            <a:srgbClr val="92D050"/>
          </a:solidFill>
          <a:effectLst>
            <a:outerShdw blurRad="50800" dist="38100" dir="600000" algn="t" rotWithShape="0">
              <a:prstClr val="black">
                <a:alpha val="40000"/>
              </a:prstClr>
            </a:outerShdw>
          </a:effectLst>
          <a:scene3d>
            <a:camera prst="orthographicFront"/>
            <a:lightRig rig="threePt" dir="t"/>
          </a:scene3d>
          <a:sp3d>
            <a:bevelT/>
            <a:bevelB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Endoscopic</a:t>
            </a:r>
            <a:endParaRPr lang="en-IN" sz="2400" dirty="0">
              <a:solidFill>
                <a:schemeClr val="tx1"/>
              </a:solidFill>
            </a:endParaRPr>
          </a:p>
        </p:txBody>
      </p:sp>
      <p:sp>
        <p:nvSpPr>
          <p:cNvPr id="28" name="Rectangle 27"/>
          <p:cNvSpPr/>
          <p:nvPr/>
        </p:nvSpPr>
        <p:spPr>
          <a:xfrm>
            <a:off x="5508104" y="4725144"/>
            <a:ext cx="1512168" cy="432048"/>
          </a:xfrm>
          <a:prstGeom prst="rect">
            <a:avLst/>
          </a:prstGeom>
          <a:solidFill>
            <a:srgbClr val="FF0000"/>
          </a:solidFill>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Shunts</a:t>
            </a:r>
            <a:endParaRPr lang="en-IN" sz="2400" dirty="0">
              <a:solidFill>
                <a:schemeClr val="tx1"/>
              </a:solidFill>
            </a:endParaRPr>
          </a:p>
        </p:txBody>
      </p:sp>
      <p:sp>
        <p:nvSpPr>
          <p:cNvPr id="29" name="Rectangle 28"/>
          <p:cNvSpPr/>
          <p:nvPr/>
        </p:nvSpPr>
        <p:spPr>
          <a:xfrm>
            <a:off x="7164288" y="4725144"/>
            <a:ext cx="1979712" cy="1800200"/>
          </a:xfrm>
          <a:prstGeom prst="rect">
            <a:avLst/>
          </a:prstGeom>
          <a:solidFill>
            <a:schemeClr val="accent6">
              <a:lumMod val="60000"/>
              <a:lumOff val="40000"/>
            </a:schemeClr>
          </a:solidFill>
          <a:effectLst>
            <a:outerShdw blurRad="63500" sx="102000" sy="102000" algn="ctr" rotWithShape="0">
              <a:prstClr val="black">
                <a:alpha val="40000"/>
              </a:prstClr>
            </a:outerShdw>
          </a:effectLst>
          <a:scene3d>
            <a:camera prst="orthographicFront"/>
            <a:lightRig rig="threePt" dir="t"/>
          </a:scene3d>
          <a:sp3d>
            <a:bevelT/>
            <a:bevelB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Temporary </a:t>
            </a:r>
          </a:p>
          <a:p>
            <a:pPr algn="ctr"/>
            <a:r>
              <a:rPr lang="en-US" sz="2400" dirty="0" smtClean="0">
                <a:solidFill>
                  <a:schemeClr val="tx1"/>
                </a:solidFill>
              </a:rPr>
              <a:t>-EVD</a:t>
            </a:r>
          </a:p>
          <a:p>
            <a:pPr algn="ctr"/>
            <a:r>
              <a:rPr lang="en-US" sz="2400" dirty="0" smtClean="0">
                <a:solidFill>
                  <a:schemeClr val="tx1"/>
                </a:solidFill>
              </a:rPr>
              <a:t>-</a:t>
            </a:r>
            <a:r>
              <a:rPr lang="en-US" sz="2400" dirty="0" err="1" smtClean="0">
                <a:solidFill>
                  <a:schemeClr val="tx1"/>
                </a:solidFill>
              </a:rPr>
              <a:t>Ommaya</a:t>
            </a:r>
            <a:r>
              <a:rPr lang="en-US" sz="2400" dirty="0" smtClean="0">
                <a:solidFill>
                  <a:schemeClr val="tx1"/>
                </a:solidFill>
              </a:rPr>
              <a:t> </a:t>
            </a:r>
          </a:p>
          <a:p>
            <a:pPr algn="ctr">
              <a:buFontTx/>
              <a:buChar char="-"/>
            </a:pPr>
            <a:r>
              <a:rPr lang="en-US" sz="2400" dirty="0" smtClean="0">
                <a:solidFill>
                  <a:schemeClr val="tx1"/>
                </a:solidFill>
              </a:rPr>
              <a:t>Spinal taps</a:t>
            </a:r>
          </a:p>
          <a:p>
            <a:pPr algn="ctr">
              <a:buFontTx/>
              <a:buChar char="-"/>
            </a:pPr>
            <a:r>
              <a:rPr lang="en-US" sz="2400" dirty="0" smtClean="0">
                <a:solidFill>
                  <a:schemeClr val="tx1"/>
                </a:solidFill>
              </a:rPr>
              <a:t>VSG shunt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76672"/>
            <a:ext cx="8229600" cy="1066800"/>
          </a:xfrm>
        </p:spPr>
        <p:txBody>
          <a:bodyPr/>
          <a:lstStyle/>
          <a:p>
            <a:r>
              <a:rPr lang="en-US" dirty="0" smtClean="0"/>
              <a:t>Medical Management</a:t>
            </a:r>
            <a:endParaRPr lang="en-IN"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
        <p:nvSpPr>
          <p:cNvPr id="5" name="Rectangle 4"/>
          <p:cNvSpPr/>
          <p:nvPr/>
        </p:nvSpPr>
        <p:spPr>
          <a:xfrm>
            <a:off x="755576" y="1340768"/>
            <a:ext cx="2448272" cy="576064"/>
          </a:xfrm>
          <a:prstGeom prst="rect">
            <a:avLst/>
          </a:prstGeom>
          <a:solidFill>
            <a:schemeClr val="accent3">
              <a:lumMod val="40000"/>
              <a:lumOff val="60000"/>
            </a:schemeClr>
          </a:solidFill>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err="1" smtClean="0">
                <a:solidFill>
                  <a:schemeClr val="tx1"/>
                </a:solidFill>
              </a:rPr>
              <a:t>Acetazolamide</a:t>
            </a:r>
            <a:endParaRPr lang="en-IN" sz="2400" dirty="0">
              <a:solidFill>
                <a:schemeClr val="tx1"/>
              </a:solidFill>
            </a:endParaRPr>
          </a:p>
        </p:txBody>
      </p:sp>
      <p:sp>
        <p:nvSpPr>
          <p:cNvPr id="6" name="Rounded Rectangle 5"/>
          <p:cNvSpPr/>
          <p:nvPr/>
        </p:nvSpPr>
        <p:spPr>
          <a:xfrm>
            <a:off x="0" y="1988840"/>
            <a:ext cx="4320480" cy="1944216"/>
          </a:xfrm>
          <a:prstGeom prst="roundRect">
            <a:avLst/>
          </a:prstGeom>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- 8-30 mg/kg/d, up to 100 mg/kg used - -- carbonic </a:t>
            </a:r>
            <a:r>
              <a:rPr lang="en-US" dirty="0" err="1" smtClean="0"/>
              <a:t>anhydrase</a:t>
            </a:r>
            <a:r>
              <a:rPr lang="en-US" dirty="0" smtClean="0"/>
              <a:t> inhibitor, decreases CSF production, Aquaporin4 reversible inhibitor, </a:t>
            </a:r>
          </a:p>
          <a:p>
            <a:pPr>
              <a:buNone/>
            </a:pPr>
            <a:r>
              <a:rPr lang="en-US" dirty="0" smtClean="0"/>
              <a:t> - </a:t>
            </a:r>
            <a:r>
              <a:rPr lang="en-US" i="1" dirty="0" smtClean="0"/>
              <a:t>Safety in Children not established, ?</a:t>
            </a:r>
            <a:r>
              <a:rPr lang="en-US" i="1" dirty="0" err="1" smtClean="0"/>
              <a:t>teratogenic</a:t>
            </a:r>
            <a:endParaRPr lang="en-US" i="1" dirty="0" smtClean="0"/>
          </a:p>
        </p:txBody>
      </p:sp>
      <p:sp>
        <p:nvSpPr>
          <p:cNvPr id="7" name="Rectangle 6"/>
          <p:cNvSpPr/>
          <p:nvPr/>
        </p:nvSpPr>
        <p:spPr>
          <a:xfrm>
            <a:off x="5724128" y="1340768"/>
            <a:ext cx="2016224" cy="576064"/>
          </a:xfrm>
          <a:prstGeom prst="rect">
            <a:avLst/>
          </a:prstGeom>
          <a:solidFill>
            <a:srgbClr val="FFFF00"/>
          </a:solidFill>
          <a:effectLst>
            <a:outerShdw blurRad="50800" dist="38100" dir="8100000" algn="tr" rotWithShape="0">
              <a:prstClr val="black">
                <a:alpha val="40000"/>
              </a:prstClr>
            </a:outerShdw>
          </a:effectLst>
          <a:scene3d>
            <a:camera prst="orthographicFront"/>
            <a:lightRig rig="flood" dir="t">
              <a:rot lat="0" lon="0" rev="600000"/>
            </a:lightRig>
          </a:scene3d>
          <a:sp3d extrusionH="19050" prstMaterial="flat">
            <a:bevelT w="25400"/>
            <a:bevelB w="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i="1" dirty="0" err="1" smtClean="0">
                <a:solidFill>
                  <a:schemeClr val="tx1"/>
                </a:solidFill>
              </a:rPr>
              <a:t>Frusemide</a:t>
            </a:r>
            <a:r>
              <a:rPr lang="en-US" sz="2400" dirty="0" smtClean="0">
                <a:solidFill>
                  <a:schemeClr val="tx1"/>
                </a:solidFill>
              </a:rPr>
              <a:t> </a:t>
            </a:r>
            <a:endParaRPr lang="en-IN" sz="2400" b="1" i="1" dirty="0">
              <a:solidFill>
                <a:schemeClr val="tx1"/>
              </a:solidFill>
            </a:endParaRPr>
          </a:p>
        </p:txBody>
      </p:sp>
      <p:sp>
        <p:nvSpPr>
          <p:cNvPr id="8" name="Rounded Rectangle 7"/>
          <p:cNvSpPr/>
          <p:nvPr/>
        </p:nvSpPr>
        <p:spPr>
          <a:xfrm>
            <a:off x="4788024" y="2132856"/>
            <a:ext cx="4104456" cy="1440160"/>
          </a:xfrm>
          <a:prstGeom prst="roundRect">
            <a:avLst/>
          </a:prstGeom>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en-US" dirty="0" smtClean="0"/>
              <a:t> 1mg/kg/d </a:t>
            </a:r>
          </a:p>
          <a:p>
            <a:pPr>
              <a:buFontTx/>
              <a:buChar char="-"/>
            </a:pPr>
            <a:r>
              <a:rPr lang="en-US" dirty="0" smtClean="0"/>
              <a:t> Loop diuretic, high concentration inhibit carbonic anhydrase</a:t>
            </a:r>
            <a:endParaRPr lang="en-IN" b="1" i="1"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
        <p:nvSpPr>
          <p:cNvPr id="7" name="Rounded Rectangular Callout 6"/>
          <p:cNvSpPr/>
          <p:nvPr/>
        </p:nvSpPr>
        <p:spPr>
          <a:xfrm>
            <a:off x="0" y="836712"/>
            <a:ext cx="8208912" cy="1944216"/>
          </a:xfrm>
          <a:prstGeom prst="wedgeRoundRectCallout">
            <a:avLst/>
          </a:prstGeom>
          <a:noFill/>
          <a:ln>
            <a:solidFill>
              <a:srgbClr val="FF0000"/>
            </a:solidFill>
          </a:ln>
          <a:effectLst>
            <a:outerShdw blurRad="50800" dist="38100" dir="5400000" algn="t" rotWithShape="0">
              <a:prstClr val="black">
                <a:alpha val="40000"/>
              </a:prstClr>
            </a:outerShdw>
          </a:effectLst>
          <a:scene3d>
            <a:camera prst="orthographicFront"/>
            <a:lightRig rig="glow" dir="t"/>
          </a:scene3d>
          <a:sp3d>
            <a:bevelT w="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IN" sz="1200" u="sng" dirty="0" smtClean="0">
                <a:solidFill>
                  <a:schemeClr val="tx1"/>
                </a:solidFill>
                <a:hlinkClick r:id="rId3" tooltip="Expert opinion on pharmacotherapy."/>
              </a:rPr>
              <a:t>Expert </a:t>
            </a:r>
            <a:r>
              <a:rPr lang="en-IN" sz="1200" u="sng" dirty="0" err="1" smtClean="0">
                <a:solidFill>
                  <a:schemeClr val="tx1"/>
                </a:solidFill>
                <a:hlinkClick r:id="rId3" tooltip="Expert opinion on pharmacotherapy."/>
              </a:rPr>
              <a:t>Opin</a:t>
            </a:r>
            <a:r>
              <a:rPr lang="en-IN" sz="1200" u="sng" dirty="0" smtClean="0">
                <a:solidFill>
                  <a:schemeClr val="tx1"/>
                </a:solidFill>
                <a:hlinkClick r:id="rId3" tooltip="Expert opinion on pharmacotherapy."/>
              </a:rPr>
              <a:t> </a:t>
            </a:r>
            <a:r>
              <a:rPr lang="en-IN" sz="1200" u="sng" dirty="0" err="1" smtClean="0">
                <a:solidFill>
                  <a:schemeClr val="tx1"/>
                </a:solidFill>
                <a:hlinkClick r:id="rId3" tooltip="Expert opinion on pharmacotherapy."/>
              </a:rPr>
              <a:t>Pharmacother</a:t>
            </a:r>
            <a:r>
              <a:rPr lang="en-IN" sz="1200" u="sng" dirty="0" smtClean="0">
                <a:solidFill>
                  <a:schemeClr val="tx1"/>
                </a:solidFill>
                <a:hlinkClick r:id="rId3" tooltip="Expert opinion on pharmacotherapy."/>
              </a:rPr>
              <a:t>.</a:t>
            </a:r>
            <a:r>
              <a:rPr lang="en-IN" sz="1200" dirty="0" smtClean="0">
                <a:solidFill>
                  <a:schemeClr val="tx1"/>
                </a:solidFill>
              </a:rPr>
              <a:t> 2005 Aug;6(9):1525-38.</a:t>
            </a:r>
          </a:p>
          <a:p>
            <a:pPr fontAlgn="base"/>
            <a:r>
              <a:rPr lang="en-IN" sz="2400" b="1" dirty="0" smtClean="0">
                <a:solidFill>
                  <a:schemeClr val="tx1"/>
                </a:solidFill>
              </a:rPr>
              <a:t>Short-term medical management of hydrocephalus.</a:t>
            </a:r>
          </a:p>
          <a:p>
            <a:pPr fontAlgn="base"/>
            <a:r>
              <a:rPr lang="en-IN" sz="2400" u="sng" dirty="0" err="1" smtClean="0">
                <a:solidFill>
                  <a:schemeClr val="tx1"/>
                </a:solidFill>
                <a:hlinkClick r:id="rId4"/>
              </a:rPr>
              <a:t>Poca</a:t>
            </a:r>
            <a:r>
              <a:rPr lang="en-IN" sz="2400" u="sng" dirty="0" smtClean="0">
                <a:solidFill>
                  <a:schemeClr val="tx1"/>
                </a:solidFill>
                <a:hlinkClick r:id="rId4"/>
              </a:rPr>
              <a:t> MA</a:t>
            </a:r>
            <a:r>
              <a:rPr lang="en-IN" sz="2400" dirty="0" smtClean="0">
                <a:solidFill>
                  <a:schemeClr val="tx1"/>
                </a:solidFill>
              </a:rPr>
              <a:t>, </a:t>
            </a:r>
            <a:r>
              <a:rPr lang="en-IN" sz="2400" u="sng" dirty="0" err="1" smtClean="0">
                <a:solidFill>
                  <a:schemeClr val="tx1"/>
                </a:solidFill>
                <a:hlinkClick r:id="rId5"/>
              </a:rPr>
              <a:t>Sahuquillo</a:t>
            </a:r>
            <a:r>
              <a:rPr lang="en-IN" sz="2400" u="sng" dirty="0" smtClean="0">
                <a:solidFill>
                  <a:schemeClr val="tx1"/>
                </a:solidFill>
                <a:hlinkClick r:id="rId5"/>
              </a:rPr>
              <a:t> J</a:t>
            </a:r>
            <a:r>
              <a:rPr lang="en-IN" sz="2400" dirty="0" smtClean="0">
                <a:solidFill>
                  <a:schemeClr val="tx1"/>
                </a:solidFill>
              </a:rPr>
              <a:t>.</a:t>
            </a:r>
          </a:p>
          <a:p>
            <a:pPr fontAlgn="base"/>
            <a:r>
              <a:rPr lang="en-IN" sz="1200" dirty="0" smtClean="0">
                <a:solidFill>
                  <a:schemeClr val="tx1"/>
                </a:solidFill>
              </a:rPr>
              <a:t>Department of Neurosurgery, </a:t>
            </a:r>
            <a:r>
              <a:rPr lang="en-IN" sz="1200" dirty="0" err="1" smtClean="0">
                <a:solidFill>
                  <a:schemeClr val="tx1"/>
                </a:solidFill>
              </a:rPr>
              <a:t>Vall</a:t>
            </a:r>
            <a:r>
              <a:rPr lang="en-IN" sz="1200" dirty="0" smtClean="0">
                <a:solidFill>
                  <a:schemeClr val="tx1"/>
                </a:solidFill>
              </a:rPr>
              <a:t> </a:t>
            </a:r>
            <a:r>
              <a:rPr lang="en-IN" sz="1200" dirty="0" err="1" smtClean="0">
                <a:solidFill>
                  <a:schemeClr val="tx1"/>
                </a:solidFill>
              </a:rPr>
              <a:t>d'Hebron</a:t>
            </a:r>
            <a:r>
              <a:rPr lang="en-IN" sz="1200" dirty="0" smtClean="0">
                <a:solidFill>
                  <a:schemeClr val="tx1"/>
                </a:solidFill>
              </a:rPr>
              <a:t> University Hospital, Autonomous University of Barcelona, </a:t>
            </a:r>
            <a:r>
              <a:rPr lang="en-IN" sz="1200" dirty="0" err="1" smtClean="0">
                <a:solidFill>
                  <a:schemeClr val="tx1"/>
                </a:solidFill>
              </a:rPr>
              <a:t>Passeig</a:t>
            </a:r>
            <a:r>
              <a:rPr lang="en-IN" sz="1200" dirty="0" smtClean="0">
                <a:solidFill>
                  <a:schemeClr val="tx1"/>
                </a:solidFill>
              </a:rPr>
              <a:t> </a:t>
            </a:r>
            <a:r>
              <a:rPr lang="en-IN" sz="1200" dirty="0" err="1" smtClean="0">
                <a:solidFill>
                  <a:schemeClr val="tx1"/>
                </a:solidFill>
              </a:rPr>
              <a:t>Vall</a:t>
            </a:r>
            <a:r>
              <a:rPr lang="en-IN" sz="1200" dirty="0" smtClean="0">
                <a:solidFill>
                  <a:schemeClr val="tx1"/>
                </a:solidFill>
              </a:rPr>
              <a:t> </a:t>
            </a:r>
            <a:r>
              <a:rPr lang="en-IN" sz="1200" dirty="0" err="1" smtClean="0">
                <a:solidFill>
                  <a:schemeClr val="tx1"/>
                </a:solidFill>
              </a:rPr>
              <a:t>d'Hebron</a:t>
            </a:r>
            <a:r>
              <a:rPr lang="en-IN" sz="1200" dirty="0" smtClean="0">
                <a:solidFill>
                  <a:schemeClr val="tx1"/>
                </a:solidFill>
              </a:rPr>
              <a:t> 119-129, 08035 Barcelona, Spain. pocama@neurotrauma.net</a:t>
            </a:r>
            <a:endParaRPr lang="en-IN" sz="1200" dirty="0">
              <a:solidFill>
                <a:schemeClr val="tx1"/>
              </a:solidFill>
            </a:endParaRPr>
          </a:p>
        </p:txBody>
      </p:sp>
      <p:sp>
        <p:nvSpPr>
          <p:cNvPr id="8" name="Rounded Rectangle 7"/>
          <p:cNvSpPr/>
          <p:nvPr/>
        </p:nvSpPr>
        <p:spPr>
          <a:xfrm>
            <a:off x="683568" y="3068960"/>
            <a:ext cx="8460432" cy="2520280"/>
          </a:xfrm>
          <a:prstGeom prst="roundRect">
            <a:avLst/>
          </a:prstGeom>
          <a:effectLst>
            <a:outerShdw blurRad="50800" dist="38100" dir="5400000" algn="t" rotWithShape="0">
              <a:prstClr val="black">
                <a:alpha val="40000"/>
              </a:prstClr>
            </a:outerShdw>
          </a:effectLst>
          <a:scene3d>
            <a:camera prst="orthographicFront"/>
            <a:lightRig rig="threePt" dir="t"/>
          </a:scene3d>
          <a:sp3d>
            <a:bevelT w="38100"/>
            <a:bevelB w="38100"/>
          </a:sp3d>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smtClean="0"/>
              <a:t> The most suitable drug seems to be </a:t>
            </a:r>
            <a:r>
              <a:rPr lang="en-IN" sz="2000" b="1" dirty="0" err="1" smtClean="0"/>
              <a:t>acetazolamide</a:t>
            </a:r>
            <a:r>
              <a:rPr lang="en-IN" sz="2000" b="1" dirty="0" smtClean="0"/>
              <a:t>,</a:t>
            </a:r>
            <a:r>
              <a:rPr lang="en-IN" sz="2000" dirty="0" smtClean="0"/>
              <a:t> alone or in combination with </a:t>
            </a:r>
            <a:r>
              <a:rPr lang="en-IN" sz="2000" dirty="0" err="1" smtClean="0"/>
              <a:t>furosemide</a:t>
            </a:r>
            <a:r>
              <a:rPr lang="en-IN" sz="2000" dirty="0" smtClean="0"/>
              <a:t>. At present, </a:t>
            </a:r>
            <a:r>
              <a:rPr lang="en-IN" sz="2000" b="1" dirty="0" smtClean="0"/>
              <a:t>osmotic agents are no longer used in the treatment of hydrocephalus</a:t>
            </a:r>
            <a:r>
              <a:rPr lang="en-IN" sz="2000" dirty="0" smtClean="0"/>
              <a:t>. </a:t>
            </a:r>
            <a:r>
              <a:rPr lang="en-IN" sz="2000" dirty="0" err="1" smtClean="0"/>
              <a:t>Fibrinolytic</a:t>
            </a:r>
            <a:r>
              <a:rPr lang="en-IN" sz="2000" dirty="0" smtClean="0"/>
              <a:t> therapy administered directly into the ventricular system may not avoid the need for shunt placement, but may help in the management of hydrocephalus by preventing or reducing the rate of catheter obstruction and accelerating clot resolution</a:t>
            </a:r>
            <a:endParaRPr lang="en-IN"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8229600" cy="1066800"/>
          </a:xfrm>
        </p:spPr>
        <p:txBody>
          <a:bodyPr/>
          <a:lstStyle/>
          <a:p>
            <a:r>
              <a:rPr lang="en-US" dirty="0" smtClean="0"/>
              <a:t>Surgical Management: Endoscopic</a:t>
            </a:r>
            <a:endParaRPr lang="en-IN" dirty="0"/>
          </a:p>
        </p:txBody>
      </p:sp>
      <p:sp>
        <p:nvSpPr>
          <p:cNvPr id="3" name="Content Placeholder 2"/>
          <p:cNvSpPr>
            <a:spLocks noGrp="1"/>
          </p:cNvSpPr>
          <p:nvPr>
            <p:ph idx="1"/>
          </p:nvPr>
        </p:nvSpPr>
        <p:spPr>
          <a:xfrm>
            <a:off x="4283968" y="1916832"/>
            <a:ext cx="4392488" cy="4536504"/>
          </a:xfrm>
          <a:solidFill>
            <a:schemeClr val="accent4">
              <a:lumMod val="20000"/>
              <a:lumOff val="80000"/>
            </a:schemeClr>
          </a:solidFill>
          <a:scene3d>
            <a:camera prst="orthographicFront"/>
            <a:lightRig rig="threePt" dir="t"/>
          </a:scene3d>
          <a:sp3d>
            <a:bevelT prst="relaxedInset"/>
            <a:bevelB prst="angle"/>
          </a:sp3d>
        </p:spPr>
        <p:txBody>
          <a:bodyPr>
            <a:normAutofit fontScale="85000" lnSpcReduction="20000"/>
          </a:bodyPr>
          <a:lstStyle/>
          <a:p>
            <a:pPr>
              <a:buNone/>
            </a:pPr>
            <a:r>
              <a:rPr lang="en-US" sz="2400" dirty="0" smtClean="0"/>
              <a:t>Endoscopic fenestration</a:t>
            </a:r>
          </a:p>
          <a:p>
            <a:r>
              <a:rPr lang="en-IN" sz="2400" dirty="0" smtClean="0"/>
              <a:t> </a:t>
            </a:r>
            <a:r>
              <a:rPr lang="en-IN" sz="2400" dirty="0" err="1" smtClean="0"/>
              <a:t>Septostomy</a:t>
            </a:r>
            <a:r>
              <a:rPr lang="en-IN" sz="2400" dirty="0" smtClean="0"/>
              <a:t> – for U/L HCP</a:t>
            </a:r>
          </a:p>
          <a:p>
            <a:r>
              <a:rPr lang="en-IN" sz="2400" dirty="0" smtClean="0"/>
              <a:t> Multiloculated HCP.</a:t>
            </a:r>
          </a:p>
          <a:p>
            <a:r>
              <a:rPr lang="en-IN" sz="2400" dirty="0" smtClean="0"/>
              <a:t>Aqueductoplasty or aqueductal stenting.</a:t>
            </a:r>
          </a:p>
          <a:p>
            <a:r>
              <a:rPr lang="en-IN" sz="2400" dirty="0" smtClean="0"/>
              <a:t> Cysts with secondary HCP- </a:t>
            </a:r>
            <a:r>
              <a:rPr lang="en-IN" sz="2400" dirty="0" err="1" smtClean="0"/>
              <a:t>Arachnoid</a:t>
            </a:r>
            <a:r>
              <a:rPr lang="en-IN" sz="2400" dirty="0" smtClean="0"/>
              <a:t>  </a:t>
            </a:r>
            <a:r>
              <a:rPr lang="en-IN" sz="2400" dirty="0" err="1" smtClean="0"/>
              <a:t>cyst,Cysticercal</a:t>
            </a:r>
            <a:r>
              <a:rPr lang="en-IN" sz="2400" dirty="0" smtClean="0"/>
              <a:t> cysts(3/4 ventricle)</a:t>
            </a:r>
          </a:p>
          <a:p>
            <a:r>
              <a:rPr lang="en-IN" sz="2400" dirty="0" smtClean="0"/>
              <a:t> Colloid cyst of third ventricle.</a:t>
            </a:r>
          </a:p>
          <a:p>
            <a:r>
              <a:rPr lang="en-IN" sz="2400" dirty="0" smtClean="0"/>
              <a:t> Pineal region </a:t>
            </a:r>
            <a:r>
              <a:rPr lang="en-IN" sz="2400" dirty="0" err="1" smtClean="0"/>
              <a:t>tumors</a:t>
            </a:r>
            <a:r>
              <a:rPr lang="en-IN" sz="2400" dirty="0" smtClean="0"/>
              <a:t>- </a:t>
            </a:r>
            <a:r>
              <a:rPr lang="en-IN" sz="2400" dirty="0" err="1" smtClean="0"/>
              <a:t>ETV+Biopsy</a:t>
            </a:r>
            <a:endParaRPr lang="en-IN" sz="2400" dirty="0" smtClean="0"/>
          </a:p>
          <a:p>
            <a:pPr>
              <a:buNone/>
            </a:pPr>
            <a:endParaRPr lang="en-US" sz="2400" dirty="0" smtClean="0"/>
          </a:p>
          <a:p>
            <a:pPr>
              <a:buNone/>
            </a:pPr>
            <a:r>
              <a:rPr lang="en-US" sz="2400" b="1" dirty="0" smtClean="0"/>
              <a:t>Endoscopic Choroid </a:t>
            </a:r>
            <a:r>
              <a:rPr lang="en-US" sz="2400" b="1" dirty="0" err="1" smtClean="0"/>
              <a:t>plexectomy</a:t>
            </a:r>
            <a:endParaRPr lang="en-US" sz="2400" b="1" dirty="0" smtClean="0"/>
          </a:p>
          <a:p>
            <a:pPr>
              <a:buNone/>
            </a:pPr>
            <a:endParaRPr lang="en-US" sz="2400" dirty="0" smtClean="0"/>
          </a:p>
          <a:p>
            <a:pPr>
              <a:buNone/>
            </a:pPr>
            <a:r>
              <a:rPr lang="en-US" sz="2400" b="1" dirty="0" smtClean="0"/>
              <a:t>Endoscope assisted shunting</a:t>
            </a:r>
            <a:endParaRPr lang="en-IN" sz="2400" b="1" dirty="0" smtClean="0"/>
          </a:p>
          <a:p>
            <a:pPr>
              <a:buNone/>
            </a:pPr>
            <a:endParaRPr lang="en-IN" sz="2400" i="1" dirty="0"/>
          </a:p>
        </p:txBody>
      </p:sp>
      <p:pic>
        <p:nvPicPr>
          <p:cNvPr id="4" name="Picture 3" descr="C:\Users\Dr Manoj Phalak\Desktop\hcp\Hydrocephalus_ribbon_crystal_light_dark_jpg_1inch_tall.jpg"/>
          <p:cNvPicPr>
            <a:picLocks noChangeAspect="1" noChangeArrowheads="1"/>
          </p:cNvPicPr>
          <p:nvPr/>
        </p:nvPicPr>
        <p:blipFill>
          <a:blip r:embed="rId2" cstate="print"/>
          <a:srcRect/>
          <a:stretch>
            <a:fillRect/>
          </a:stretch>
        </p:blipFill>
        <p:spPr bwMode="auto">
          <a:xfrm>
            <a:off x="8028384" y="-27384"/>
            <a:ext cx="1115616" cy="1805041"/>
          </a:xfrm>
          <a:prstGeom prst="rect">
            <a:avLst/>
          </a:prstGeom>
          <a:noFill/>
        </p:spPr>
      </p:pic>
      <p:sp>
        <p:nvSpPr>
          <p:cNvPr id="5" name="Rectangle 4"/>
          <p:cNvSpPr/>
          <p:nvPr/>
        </p:nvSpPr>
        <p:spPr>
          <a:xfrm>
            <a:off x="467544" y="1916832"/>
            <a:ext cx="3672408" cy="2954655"/>
          </a:xfrm>
          <a:prstGeom prst="rect">
            <a:avLst/>
          </a:prstGeom>
          <a:solidFill>
            <a:schemeClr val="accent2">
              <a:lumMod val="20000"/>
              <a:lumOff val="80000"/>
            </a:schemeClr>
          </a:solidFill>
          <a:ln>
            <a:solidFill>
              <a:schemeClr val="accent1">
                <a:shade val="50000"/>
              </a:schemeClr>
            </a:solidFill>
          </a:ln>
          <a:effectLst>
            <a:outerShdw blurRad="50800" dist="38100" dir="5400000" algn="t" rotWithShape="0">
              <a:prstClr val="black">
                <a:alpha val="40000"/>
              </a:prstClr>
            </a:outerShdw>
          </a:effectLst>
          <a:scene3d>
            <a:camera prst="orthographicFront"/>
            <a:lightRig rig="threePt" dir="t"/>
          </a:scene3d>
          <a:sp3d>
            <a:bevelT prst="relaxedInset"/>
            <a:bevelB prst="relaxedInset"/>
          </a:sp3d>
        </p:spPr>
        <p:txBody>
          <a:bodyPr wrap="square">
            <a:spAutoFit/>
          </a:bodyPr>
          <a:lstStyle/>
          <a:p>
            <a:pPr>
              <a:buNone/>
            </a:pPr>
            <a:r>
              <a:rPr lang="en-US" dirty="0" smtClean="0"/>
              <a:t>Endoscopic 3</a:t>
            </a:r>
            <a:r>
              <a:rPr lang="en-US" baseline="30000" dirty="0" smtClean="0"/>
              <a:t>rd</a:t>
            </a:r>
            <a:r>
              <a:rPr lang="en-US" dirty="0" smtClean="0"/>
              <a:t> </a:t>
            </a:r>
            <a:r>
              <a:rPr lang="en-US" dirty="0" err="1" smtClean="0"/>
              <a:t>ventriculostomy</a:t>
            </a:r>
            <a:r>
              <a:rPr lang="en-US" dirty="0" smtClean="0"/>
              <a:t> </a:t>
            </a:r>
          </a:p>
          <a:p>
            <a:r>
              <a:rPr lang="en-US" dirty="0" smtClean="0"/>
              <a:t>   Indications: </a:t>
            </a:r>
          </a:p>
          <a:p>
            <a:pPr marL="624078" indent="-514350">
              <a:buNone/>
            </a:pPr>
            <a:r>
              <a:rPr lang="en-IN" dirty="0" smtClean="0"/>
              <a:t>1.</a:t>
            </a:r>
            <a:r>
              <a:rPr lang="en-IN" sz="1600" dirty="0" smtClean="0"/>
              <a:t> Obstructive HCP.</a:t>
            </a:r>
          </a:p>
          <a:p>
            <a:pPr marL="624078" indent="-514350">
              <a:buNone/>
            </a:pPr>
            <a:r>
              <a:rPr lang="en-IN" sz="1600" dirty="0" smtClean="0"/>
              <a:t>2. Shunt infection(removal of hardware).</a:t>
            </a:r>
          </a:p>
          <a:p>
            <a:pPr marL="624078" indent="-514350">
              <a:buNone/>
            </a:pPr>
            <a:r>
              <a:rPr lang="en-IN" sz="1600" dirty="0" smtClean="0"/>
              <a:t>3. Patients with subdural hematomas(shunt removed before TV is performed).</a:t>
            </a:r>
          </a:p>
          <a:p>
            <a:pPr marL="624078" indent="-514350">
              <a:buNone/>
            </a:pPr>
            <a:r>
              <a:rPr lang="en-IN" sz="1600" dirty="0" smtClean="0"/>
              <a:t>4. Slit ventricle syndrome.</a:t>
            </a:r>
          </a:p>
          <a:p>
            <a:pPr marL="624078" indent="-514350"/>
            <a:r>
              <a:rPr lang="en-IN" dirty="0" smtClean="0"/>
              <a:t>Contraindication- Communicating HCP.</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962</TotalTime>
  <Words>1895</Words>
  <Application>Microsoft Office PowerPoint</Application>
  <PresentationFormat>On-screen Show (4:3)</PresentationFormat>
  <Paragraphs>237</Paragraphs>
  <Slides>25</Slides>
  <Notes>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Urban</vt:lpstr>
      <vt:lpstr>HYDROCEPHALUS MANAGEMENT WHAT’S NEW</vt:lpstr>
      <vt:lpstr>Radiology</vt:lpstr>
      <vt:lpstr>Radiology</vt:lpstr>
      <vt:lpstr>PowerPoint Presentation</vt:lpstr>
      <vt:lpstr>Other imaging modalities</vt:lpstr>
      <vt:lpstr>PowerPoint Presentation</vt:lpstr>
      <vt:lpstr>Medical Management</vt:lpstr>
      <vt:lpstr>PowerPoint Presentation</vt:lpstr>
      <vt:lpstr>Surgical Management: Endoscopic</vt:lpstr>
      <vt:lpstr>Endoscopic Third Ventriculostomy: Is it Safe and Cost Effective in Post Meningitic Hydrocephalus? Vivek Tandon; Ashish Suri; Sarat P. Chandra MCh; Ashok Kumar Mahapatra MD</vt:lpstr>
      <vt:lpstr>PowerPoint Presentation</vt:lpstr>
      <vt:lpstr>Shunts</vt:lpstr>
      <vt:lpstr>Shunt Systems</vt:lpstr>
      <vt:lpstr>Shunt Infections -Prevention</vt:lpstr>
      <vt:lpstr>Advancements in biomaterials</vt:lpstr>
      <vt:lpstr>PowerPoint Presentation</vt:lpstr>
      <vt:lpstr>Shunt Fractures</vt:lpstr>
      <vt:lpstr>What's new: Shunt insertion </vt:lpstr>
      <vt:lpstr>Shunt Malposition: Shunt insertion </vt:lpstr>
      <vt:lpstr>What's New: Shunt Insertion</vt:lpstr>
      <vt:lpstr>Spinal Dysraphism </vt:lpstr>
      <vt:lpstr>Shunts revisited</vt:lpstr>
      <vt:lpstr>Indian Scenario</vt:lpstr>
      <vt:lpstr>Ideal Shunt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Hydrocephalus Management Whats’ New</dc:title>
  <dc:creator>Dr Manoj Phalak</dc:creator>
  <cp:lastModifiedBy>RCD</cp:lastModifiedBy>
  <cp:revision>12</cp:revision>
  <dcterms:created xsi:type="dcterms:W3CDTF">2012-01-17T11:07:28Z</dcterms:created>
  <dcterms:modified xsi:type="dcterms:W3CDTF">2013-11-23T16:03:19Z</dcterms:modified>
</cp:coreProperties>
</file>